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56" r:id="rId2"/>
    <p:sldId id="401" r:id="rId3"/>
    <p:sldId id="394" r:id="rId4"/>
    <p:sldId id="393" r:id="rId5"/>
    <p:sldId id="370" r:id="rId6"/>
    <p:sldId id="371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98" r:id="rId16"/>
    <p:sldId id="399" r:id="rId17"/>
    <p:sldId id="396" r:id="rId18"/>
    <p:sldId id="397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90" r:id="rId28"/>
    <p:sldId id="257" r:id="rId29"/>
    <p:sldId id="258" r:id="rId30"/>
    <p:sldId id="259" r:id="rId31"/>
    <p:sldId id="421" r:id="rId32"/>
    <p:sldId id="422" r:id="rId33"/>
    <p:sldId id="423" r:id="rId34"/>
    <p:sldId id="420" r:id="rId35"/>
    <p:sldId id="440" r:id="rId36"/>
    <p:sldId id="266" r:id="rId37"/>
    <p:sldId id="267" r:id="rId38"/>
    <p:sldId id="268" r:id="rId39"/>
    <p:sldId id="269" r:id="rId40"/>
    <p:sldId id="270" r:id="rId41"/>
    <p:sldId id="411" r:id="rId42"/>
    <p:sldId id="412" r:id="rId43"/>
    <p:sldId id="445" r:id="rId44"/>
    <p:sldId id="446" r:id="rId45"/>
    <p:sldId id="447" r:id="rId46"/>
    <p:sldId id="424" r:id="rId47"/>
    <p:sldId id="425" r:id="rId48"/>
    <p:sldId id="426" r:id="rId49"/>
    <p:sldId id="427" r:id="rId50"/>
    <p:sldId id="428" r:id="rId51"/>
    <p:sldId id="443" r:id="rId52"/>
    <p:sldId id="444" r:id="rId53"/>
    <p:sldId id="450" r:id="rId54"/>
    <p:sldId id="329" r:id="rId55"/>
    <p:sldId id="416" r:id="rId56"/>
    <p:sldId id="417" r:id="rId57"/>
    <p:sldId id="418" r:id="rId58"/>
    <p:sldId id="419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rie Pogorelc" initials="CP" lastIdx="1" clrIdx="0">
    <p:extLst>
      <p:ext uri="{19B8F6BF-5375-455C-9EA6-DF929625EA0E}">
        <p15:presenceInfo xmlns:p15="http://schemas.microsoft.com/office/powerpoint/2012/main" userId="S-1-5-21-3498805899-2376028649-363471376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81" autoAdjust="0"/>
  </p:normalViewPr>
  <p:slideViewPr>
    <p:cSldViewPr snapToGrid="0">
      <p:cViewPr varScale="1">
        <p:scale>
          <a:sx n="87" d="100"/>
          <a:sy n="87" d="100"/>
        </p:scale>
        <p:origin x="14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EA4CB-2D34-44D6-B207-A25F0C268681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E5B47-C8D7-4411-A1AF-AC876BAE0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86482156-CD2A-172F-8B51-6DEDE1F052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D5119430-652E-B80E-A129-D17A1FA48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Goal is to be able to check computer systems so that they can securely process classified information.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529905AC-B418-7023-5FCF-146AB65A3C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1C569EC-BE48-49D8-9ECF-54498EACDC81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3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>
            <a:extLst>
              <a:ext uri="{FF2B5EF4-FFF2-40B4-BE49-F238E27FC236}">
                <a16:creationId xmlns:a16="http://schemas.microsoft.com/office/drawing/2014/main" id="{88A17057-3931-F903-344A-0BA91B51657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>
            <a:extLst>
              <a:ext uri="{FF2B5EF4-FFF2-40B4-BE49-F238E27FC236}">
                <a16:creationId xmlns:a16="http://schemas.microsoft.com/office/drawing/2014/main" id="{A6C24D3A-E354-ADD1-577C-3A07551FD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A low-level subject can write to arbitrary high level objects. </a:t>
            </a:r>
          </a:p>
          <a:p>
            <a:pPr>
              <a:buFontTx/>
              <a:buChar char="•"/>
            </a:pPr>
            <a:r>
              <a:rPr lang="en-US" altLang="en-US"/>
              <a:t>Even for confidentiality, its protection is limited.</a:t>
            </a: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0639F53D-692A-BC7A-DF6D-B0603125E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39C145D-C2A3-4B3D-BB4F-CE4832804766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20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0178DC7F-8E3B-EFC2-A286-718ACAC000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B8712C08-908C-AF0C-795C-6F76B9842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Covert communication channels (also called subliminal channels) are often motivated as being solutions to the ``prisoners' problem.'' Consider two prisoners in separate cells who want to exchange messages, but must do so through the warden, who demands full view of the messages (that is, no encryption). A covert channel enables the prisoners to exchange secret information through messages that appear to be innocuous. A covert channel requires prior agreement on the part of the prisoners. For example if an odd length word corresponds to ``1'' and an even length word corresponds to ``0'', then the previous sentence contains the subliminal message ``101011010011''. </a:t>
            </a: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AF79FF70-F9C0-8DDA-1E7A-9B914F30A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6C5F0A3-FC18-4F85-A300-7EB19A2A7C63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21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>
            <a:extLst>
              <a:ext uri="{FF2B5EF4-FFF2-40B4-BE49-F238E27FC236}">
                <a16:creationId xmlns:a16="http://schemas.microsoft.com/office/drawing/2014/main" id="{D8E00D60-65FA-002B-81DA-80481294695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>
            <a:extLst>
              <a:ext uri="{FF2B5EF4-FFF2-40B4-BE49-F238E27FC236}">
                <a16:creationId xmlns:a16="http://schemas.microsoft.com/office/drawing/2014/main" id="{F7FAF883-762C-2913-9839-738ECCA23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Cover channels occur with shared resources.</a:t>
            </a:r>
          </a:p>
          <a:p>
            <a:endParaRPr lang="en-US" altLang="en-US"/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3AAEE894-7AA2-A0F1-09FB-A22E429E4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3D78214-10E0-4073-92B7-5E78D98D72C7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22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B70B93F3-9EDC-C30E-B07D-97BD68A7E1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C027FF4C-38D8-266B-75BF-9D671644D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endParaRPr lang="en-US" altLang="en-U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81F6AA20-01EB-F0E0-7B40-6A28C0125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F8A5AC7-2F92-4FFA-984E-5C9C57346733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23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103AA9ED-3BAE-B9D2-C8B8-E24DA95556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2EAB5F62-7A66-212D-1723-AF789A9B7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 single level is not good enough.  Someone having top secret, say, in the army, will be able to read all </a:t>
            </a: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F03F210E-BF8A-2190-B990-28C864B58D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ADE709-CF1E-4F6E-88A4-15F8139A747D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24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CD53429C-4081-F8D3-7EF1-9615BA9F8D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A8FD9BCB-F45A-D7FC-F77A-B3A5CAF44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40DEF28E-2693-E4CE-92A6-204D909FD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1994799-11E5-42B7-A3ED-2AE3912C6F25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25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>
            <a:extLst>
              <a:ext uri="{FF2B5EF4-FFF2-40B4-BE49-F238E27FC236}">
                <a16:creationId xmlns:a16="http://schemas.microsoft.com/office/drawing/2014/main" id="{BA8A2576-4DB4-FFEB-57DB-F3D72BDDF13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>
            <a:extLst>
              <a:ext uri="{FF2B5EF4-FFF2-40B4-BE49-F238E27FC236}">
                <a16:creationId xmlns:a16="http://schemas.microsoft.com/office/drawing/2014/main" id="{F3FF447C-EE79-74E4-D4EB-57A7AC355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The Discretionary Security Requirement addresses need-to-know.</a:t>
            </a:r>
          </a:p>
          <a:p>
            <a:pPr>
              <a:buFontTx/>
              <a:buChar char="•"/>
            </a:pPr>
            <a:r>
              <a:rPr lang="en-US" altLang="en-US"/>
              <a:t>Related with the principle of least privilege.</a:t>
            </a:r>
          </a:p>
        </p:txBody>
      </p:sp>
      <p:sp>
        <p:nvSpPr>
          <p:cNvPr id="65540" name="Slide Number Placeholder 3">
            <a:extLst>
              <a:ext uri="{FF2B5EF4-FFF2-40B4-BE49-F238E27FC236}">
                <a16:creationId xmlns:a16="http://schemas.microsoft.com/office/drawing/2014/main" id="{5066C6E8-117B-7955-3686-FA5BBDF81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507088-A83F-4106-BD41-85D56CFB414D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27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Hasse</a:t>
            </a:r>
            <a:r>
              <a:rPr lang="en-US" dirty="0"/>
              <a:t>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75FD5-AB21-4C45-BFE8-1D3F02B463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1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218C2E4F-5C67-CBF8-A2A1-1DF618CD2A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D4480F1B-46AA-3835-AD24-8B4CDF51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Define an abstract model that can be used to describe computer systems.</a:t>
            </a:r>
          </a:p>
          <a:p>
            <a:pPr lvl="1" eaLnBrk="1" hangingPunct="1"/>
            <a:r>
              <a:rPr lang="en-US" altLang="en-US"/>
              <a:t>the model</a:t>
            </a:r>
          </a:p>
          <a:p>
            <a:pPr eaLnBrk="1" hangingPunct="1"/>
            <a:r>
              <a:rPr lang="en-US" altLang="en-US"/>
              <a:t>Define what does it mean for a system in the model to be secure.</a:t>
            </a:r>
          </a:p>
          <a:p>
            <a:pPr lvl="1" eaLnBrk="1" hangingPunct="1"/>
            <a:r>
              <a:rPr lang="en-US" altLang="en-US"/>
              <a:t>the policy</a:t>
            </a:r>
          </a:p>
          <a:p>
            <a:pPr eaLnBrk="1" hangingPunct="1"/>
            <a:r>
              <a:rPr lang="en-US" altLang="en-US"/>
              <a:t>Develop techniques to prove that a system in the model is secure</a:t>
            </a:r>
          </a:p>
          <a:p>
            <a:endParaRPr lang="en-US" altLang="en-US"/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171D0C4E-9D91-736F-39DE-53F6F6978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D10047E-50EE-499D-A52C-0C84193FA5DB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6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77674CAA-5BBA-A567-79DF-C88DBEC6AA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58510EA0-CD9C-60EF-CC0C-9D2159AE8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Set of subjects do not change over time.</a:t>
            </a:r>
          </a:p>
          <a:p>
            <a:r>
              <a:rPr lang="en-US" altLang="en-US"/>
              <a:t>Access matrix is like in DAC.</a:t>
            </a:r>
          </a:p>
          <a:p>
            <a:r>
              <a:rPr lang="en-US" altLang="en-US"/>
              <a:t>Current access information records who wants to access what.</a:t>
            </a:r>
          </a:p>
          <a:p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D778549A-08B6-06CD-97B9-C98314AC7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05F8B32-7454-4366-A569-8FB27EB4334B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8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>
            <a:extLst>
              <a:ext uri="{FF2B5EF4-FFF2-40B4-BE49-F238E27FC236}">
                <a16:creationId xmlns:a16="http://schemas.microsoft.com/office/drawing/2014/main" id="{890CF108-CF21-D531-D147-A3626110988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79EFB340-6FAF-DF67-E689-5704AB85E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3252" name="Slide Number Placeholder 3">
            <a:extLst>
              <a:ext uri="{FF2B5EF4-FFF2-40B4-BE49-F238E27FC236}">
                <a16:creationId xmlns:a16="http://schemas.microsoft.com/office/drawing/2014/main" id="{9739C580-40FF-A631-764B-E05C3319A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F7756D6-7F00-47C5-99F4-941C6DA0ACC3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9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BED27B5F-CC52-8452-CDBA-045D93C496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DD5B14E3-1F29-69E3-76AD-A4D1A547C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The simple security condition is natural.  Can only read objects of lower level. </a:t>
            </a:r>
          </a:p>
          <a:p>
            <a:pPr>
              <a:buFontTx/>
              <a:buChar char="•"/>
            </a:pPr>
            <a:r>
              <a:rPr lang="en-US" altLang="en-US"/>
              <a:t>The star property is motivated by the Trojan Horse example.  </a:t>
            </a:r>
          </a:p>
          <a:p>
            <a:pPr>
              <a:buFontTx/>
              <a:buChar char="•"/>
            </a:pPr>
            <a:r>
              <a:rPr lang="en-US" altLang="en-US"/>
              <a:t>Why it does not apply to trusted subjects?  Consider the OS scheduler.</a:t>
            </a:r>
          </a:p>
          <a:p>
            <a:pPr>
              <a:buFontTx/>
              <a:buChar char="•"/>
            </a:pPr>
            <a:r>
              <a:rPr lang="en-US" altLang="en-US"/>
              <a:t>When the maximum level is the same as the current level, then the no-read-up part of the star property is subsumed by the Simple Security Condition.  Hence it becomes no write-down only. </a:t>
            </a:r>
          </a:p>
          <a:p>
            <a:endParaRPr lang="en-US" altLang="en-US"/>
          </a:p>
          <a:p>
            <a:r>
              <a:rPr lang="en-US" altLang="en-US"/>
              <a:t>Can we say the star property imply the simple security condition in this case?</a:t>
            </a:r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366EB909-9CE7-1641-F7FA-AC4B81482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EAAFE89-819D-489B-82FE-09DCF5E6E3AA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10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>
            <a:extLst>
              <a:ext uri="{FF2B5EF4-FFF2-40B4-BE49-F238E27FC236}">
                <a16:creationId xmlns:a16="http://schemas.microsoft.com/office/drawing/2014/main" id="{D8CCBE95-1C5F-BD72-0820-897B2BE483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>
            <a:extLst>
              <a:ext uri="{FF2B5EF4-FFF2-40B4-BE49-F238E27FC236}">
                <a16:creationId xmlns:a16="http://schemas.microsoft.com/office/drawing/2014/main" id="{AC1A25B4-5A0E-08C1-96DD-7520EB33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Cannot prevent users read top secret info, then turn and tell someone else.  </a:t>
            </a:r>
          </a:p>
          <a:p>
            <a:r>
              <a:rPr lang="en-US" altLang="en-US"/>
              <a:t>Where is this protected?  In which part is this risk considered and justified?</a:t>
            </a:r>
          </a:p>
          <a:p>
            <a:r>
              <a:rPr lang="en-US" altLang="en-US"/>
              <a:t>Humans can be trusted, but not programs they execute.</a:t>
            </a:r>
          </a:p>
          <a:p>
            <a:endParaRPr lang="en-US" altLang="en-US"/>
          </a:p>
        </p:txBody>
      </p:sp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B8549297-7EEE-BFD6-3ECF-7FFA28C44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B67802B-E441-4C64-BF8D-A0821F79C050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12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E6F4C430-21DA-7A1D-CF08-5AAC18E3C4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C81900EF-A20A-36A4-5E1D-3BBD541D2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Copying is thought to only being able to occur while reading &amp; writing two objects.</a:t>
            </a:r>
          </a:p>
          <a:p>
            <a:r>
              <a:rPr lang="en-US" altLang="en-US"/>
              <a:t>To quote from the report “Prevent simultaneous access to two objects if flow of information between them could be objectionable.”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C5FA6A3D-FE37-88AD-5D7D-D0FCF4685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D26C7D-A6C5-4020-8046-29829575365F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13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>
            <a:extLst>
              <a:ext uri="{FF2B5EF4-FFF2-40B4-BE49-F238E27FC236}">
                <a16:creationId xmlns:a16="http://schemas.microsoft.com/office/drawing/2014/main" id="{DC3FF3E5-281B-974B-36C3-081E2C8FC6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>
            <a:extLst>
              <a:ext uri="{FF2B5EF4-FFF2-40B4-BE49-F238E27FC236}">
                <a16:creationId xmlns:a16="http://schemas.microsoft.com/office/drawing/2014/main" id="{B7CFB68A-FCAC-56A8-6BD8-26926A51A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Another solution is to mandate the update of current security levels.  Reading an object raises its current level to its own level.</a:t>
            </a: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2220795F-E215-87BD-67DB-25A27AF48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305F729-2CF1-4D09-8820-73D094C0A0A4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14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5A39F832-6008-1863-60DE-4B450E60D8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761A7AAA-1B69-4B6E-AC46-EDDE94745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John McLean criticizes the BLP in the 1980’s, and Bell responded.</a:t>
            </a: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948C5562-0E32-BE81-4940-172FD1E35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C0EEA49-F746-487A-A0E1-C057B6B932C7}" type="slidenum">
              <a:rPr kumimoji="0" lang="en-US" altLang="en-US" sz="1300"/>
              <a:pPr eaLnBrk="1" hangingPunct="1">
                <a:spcBef>
                  <a:spcPct val="0"/>
                </a:spcBef>
              </a:pPr>
              <a:t>18</a:t>
            </a:fld>
            <a:endParaRPr kumimoji="0"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8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er slide with customer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99886" y="2667682"/>
            <a:ext cx="10392229" cy="663575"/>
          </a:xfrm>
        </p:spPr>
        <p:txBody>
          <a:bodyPr>
            <a:normAutofit/>
          </a:bodyPr>
          <a:lstStyle>
            <a:lvl1pPr algn="ctr">
              <a:buNone/>
              <a:defRPr lang="en-US" sz="3400" b="1" kern="1200" baseline="0" dirty="0" smtClean="0">
                <a:solidFill>
                  <a:schemeClr val="accent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Section Name Here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99886" y="3441565"/>
            <a:ext cx="10392229" cy="389182"/>
          </a:xfrm>
        </p:spPr>
        <p:txBody>
          <a:bodyPr>
            <a:normAutofit/>
          </a:bodyPr>
          <a:lstStyle>
            <a:lvl1pPr algn="ctr">
              <a:buNone/>
              <a:defRPr lang="en-US" sz="1800" b="0" kern="1200" dirty="0" smtClean="0">
                <a:solidFill>
                  <a:schemeClr val="accent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Who what when where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682818" y="316141"/>
            <a:ext cx="1204383" cy="848631"/>
          </a:xfr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latin typeface="+mj-lt"/>
              </a:defRPr>
            </a:lvl1pPr>
          </a:lstStyle>
          <a:p>
            <a:r>
              <a:rPr lang="en-US" dirty="0"/>
              <a:t>Click here to add Customer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910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EF3772-D26D-42B1-8F68-C6DA20709343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600" y="277813"/>
            <a:ext cx="10972800" cy="585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C3A72-2708-48D4-AD84-A36752FA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286BC-87E1-4AA9-949B-2C769908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9A8C1-FECA-4AB2-962E-C4B6A1EC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412BEEF-46F0-4D1C-8901-5104B4F84655}" type="slidenum">
              <a:rPr lang="fa-IR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4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EAE9-BDE1-4997-AB87-87233A81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32E9E-9FA6-4F47-A048-7228A67322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C1B0F-9B86-4C02-BCFC-6642FA206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0615D-B532-4D00-9C32-E8CD4803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1939B-A6D7-4D6C-84A4-B311DC14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0C330-937D-4203-8A73-87D75063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89BE7078-D0A6-4731-81B4-3002EFDBBFB1}" type="slidenum">
              <a:rPr lang="fa-IR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88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1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1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3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6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52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7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  <p:sldLayoutId id="2147483685" r:id="rId12"/>
    <p:sldLayoutId id="2147483686" r:id="rId13"/>
    <p:sldLayoutId id="214748368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7856644-4E57-43F6-A462-9640874C8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128D5-E10E-42F1-B5F2-EA1A35DCF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23" y="495681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Multi-Level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629E4-8678-4A4F-8C8B-D5DEC750F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/>
                </a:solidFill>
              </a:rPr>
              <a:t>CIS 360 – Prof. C. R. Johnson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/>
                </a:solidFill>
              </a:rPr>
              <a:t>University of Wisconsin – Stevens Point</a:t>
            </a:r>
          </a:p>
        </p:txBody>
      </p:sp>
    </p:spTree>
    <p:extLst>
      <p:ext uri="{BB962C8B-B14F-4D97-AF65-F5344CB8AC3E}">
        <p14:creationId xmlns:p14="http://schemas.microsoft.com/office/powerpoint/2010/main" val="200812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>
            <a:extLst>
              <a:ext uri="{FF2B5EF4-FFF2-40B4-BE49-F238E27FC236}">
                <a16:creationId xmlns:a16="http://schemas.microsoft.com/office/drawing/2014/main" id="{E492E301-497B-8B7F-8DBD-95E386741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The BLP Security Policy</a:t>
            </a:r>
            <a:endParaRPr lang="en-US" altLang="en-US" sz="4000" b="1">
              <a:solidFill>
                <a:srgbClr val="CC0000"/>
              </a:solidFill>
            </a:endParaRPr>
          </a:p>
        </p:txBody>
      </p:sp>
      <p:sp>
        <p:nvSpPr>
          <p:cNvPr id="25606" name="Rectangle 3">
            <a:extLst>
              <a:ext uri="{FF2B5EF4-FFF2-40B4-BE49-F238E27FC236}">
                <a16:creationId xmlns:a16="http://schemas.microsoft.com/office/drawing/2014/main" id="{5983963E-A0C9-6C86-FB89-2C2575725B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state is secure if it satisfies </a:t>
            </a:r>
          </a:p>
          <a:p>
            <a:pPr lvl="1" eaLnBrk="1" hangingPunct="1"/>
            <a:r>
              <a:rPr lang="en-US" altLang="en-US"/>
              <a:t>Simple Security Condition (</a:t>
            </a:r>
            <a:r>
              <a:rPr lang="en-US" altLang="en-US">
                <a:solidFill>
                  <a:srgbClr val="009900"/>
                </a:solidFill>
              </a:rPr>
              <a:t>no read up</a:t>
            </a:r>
            <a:r>
              <a:rPr lang="en-US" altLang="en-US"/>
              <a:t>): </a:t>
            </a:r>
          </a:p>
          <a:p>
            <a:pPr lvl="2" eaLnBrk="1" hangingPunct="1"/>
            <a:r>
              <a:rPr lang="en-US" altLang="en-US"/>
              <a:t>S can read O iff L</a:t>
            </a:r>
            <a:r>
              <a:rPr lang="en-US" altLang="en-US" baseline="-25000"/>
              <a:t>m</a:t>
            </a:r>
            <a:r>
              <a:rPr lang="en-US" altLang="en-US"/>
              <a:t>(S) </a:t>
            </a:r>
            <a:r>
              <a:rPr lang="en-US" altLang="en-US">
                <a:cs typeface="Arial" panose="020B0604020202020204" pitchFamily="34" charset="0"/>
              </a:rPr>
              <a:t>≥</a:t>
            </a:r>
            <a:r>
              <a:rPr lang="en-US" altLang="en-US"/>
              <a:t> L(O)</a:t>
            </a:r>
          </a:p>
          <a:p>
            <a:pPr lvl="1" eaLnBrk="1" hangingPunct="1"/>
            <a:r>
              <a:rPr lang="en-US" altLang="en-US"/>
              <a:t>The Star Property (</a:t>
            </a:r>
            <a:r>
              <a:rPr lang="en-US" altLang="en-US">
                <a:solidFill>
                  <a:srgbClr val="009900"/>
                </a:solidFill>
              </a:rPr>
              <a:t>no write down</a:t>
            </a:r>
            <a:r>
              <a:rPr lang="en-US" altLang="en-US"/>
              <a:t>): for any S </a:t>
            </a:r>
            <a:r>
              <a:rPr lang="en-US" altLang="en-US">
                <a:solidFill>
                  <a:srgbClr val="FF0000"/>
                </a:solidFill>
              </a:rPr>
              <a:t>that is not trusted</a:t>
            </a:r>
          </a:p>
          <a:p>
            <a:pPr lvl="2" eaLnBrk="1" hangingPunct="1"/>
            <a:r>
              <a:rPr lang="en-US" altLang="en-US"/>
              <a:t>S can read O iff L</a:t>
            </a:r>
            <a:r>
              <a:rPr lang="en-US" altLang="en-US" baseline="-25000"/>
              <a:t>c</a:t>
            </a:r>
            <a:r>
              <a:rPr lang="en-US" altLang="en-US"/>
              <a:t>(S) </a:t>
            </a:r>
            <a:r>
              <a:rPr lang="en-US" altLang="en-US">
                <a:cs typeface="Arial" panose="020B0604020202020204" pitchFamily="34" charset="0"/>
              </a:rPr>
              <a:t>≥ L(O)	(no read up)</a:t>
            </a:r>
          </a:p>
          <a:p>
            <a:pPr lvl="2" eaLnBrk="1" hangingPunct="1"/>
            <a:r>
              <a:rPr lang="en-US" altLang="en-US"/>
              <a:t>S can write O iff L</a:t>
            </a:r>
            <a:r>
              <a:rPr lang="en-US" altLang="en-US" baseline="-25000"/>
              <a:t>c</a:t>
            </a:r>
            <a:r>
              <a:rPr lang="en-US" altLang="en-US"/>
              <a:t>(S) </a:t>
            </a:r>
            <a:r>
              <a:rPr lang="en-US" altLang="en-US">
                <a:cs typeface="Arial" panose="020B0604020202020204" pitchFamily="34" charset="0"/>
              </a:rPr>
              <a:t>≤ L(O)	(no write down)</a:t>
            </a:r>
          </a:p>
          <a:p>
            <a:pPr lvl="1" eaLnBrk="1" hangingPunct="1"/>
            <a:r>
              <a:rPr lang="en-US" altLang="en-US"/>
              <a:t>Discretionary-security property</a:t>
            </a:r>
          </a:p>
          <a:p>
            <a:pPr lvl="2" eaLnBrk="1" hangingPunct="1"/>
            <a:r>
              <a:rPr lang="en-US" altLang="en-US">
                <a:cs typeface="Arial" panose="020B0604020202020204" pitchFamily="34" charset="0"/>
              </a:rPr>
              <a:t>every access is allowed by the access matrix</a:t>
            </a:r>
          </a:p>
          <a:p>
            <a:pPr eaLnBrk="1" hangingPunct="1"/>
            <a:r>
              <a:rPr lang="en-US" altLang="en-US">
                <a:cs typeface="Arial" panose="020B0604020202020204" pitchFamily="34" charset="0"/>
              </a:rPr>
              <a:t>A system is secure if and only if every reachable state is secure.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4A925-A5C4-C50E-CC5A-7139D7EF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ACBB688-F490-4C13-985A-8740D918655A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10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val 11">
            <a:extLst>
              <a:ext uri="{FF2B5EF4-FFF2-40B4-BE49-F238E27FC236}">
                <a16:creationId xmlns:a16="http://schemas.microsoft.com/office/drawing/2014/main" id="{92B84A2F-3A17-5E5C-92B6-E222ABD1D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819400"/>
            <a:ext cx="1600200" cy="914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6627" name="Title 1">
            <a:extLst>
              <a:ext uri="{FF2B5EF4-FFF2-40B4-BE49-F238E27FC236}">
                <a16:creationId xmlns:a16="http://schemas.microsoft.com/office/drawing/2014/main" id="{853FD2C3-ED5B-5462-8A37-05CC8668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Implication of the BLP Policy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4A1B8-E88D-ABCD-513F-ADF35BD69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D0D26A5-3845-4CB7-A726-CB109EDB02C0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02D17D4-6F52-08EC-E170-54187E6E0DE0}"/>
              </a:ext>
            </a:extLst>
          </p:cNvPr>
          <p:cNvGraphicFramePr>
            <a:graphicFrameLocks noGrp="1"/>
          </p:cNvGraphicFramePr>
          <p:nvPr/>
        </p:nvGraphicFramePr>
        <p:xfrm>
          <a:off x="6858000" y="2209800"/>
          <a:ext cx="2667000" cy="3327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Highest</a:t>
                      </a:r>
                    </a:p>
                  </a:txBody>
                  <a:tcP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 Read &amp; Write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Lowest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651" name="TextBox 7">
            <a:extLst>
              <a:ext uri="{FF2B5EF4-FFF2-40B4-BE49-F238E27FC236}">
                <a16:creationId xmlns:a16="http://schemas.microsoft.com/office/drawing/2014/main" id="{2F1E2B85-5E7E-2845-384A-D04E4C26F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048001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Subject</a:t>
            </a:r>
          </a:p>
        </p:txBody>
      </p:sp>
      <p:cxnSp>
        <p:nvCxnSpPr>
          <p:cNvPr id="26652" name="Straight Arrow Connector 9">
            <a:extLst>
              <a:ext uri="{FF2B5EF4-FFF2-40B4-BE49-F238E27FC236}">
                <a16:creationId xmlns:a16="http://schemas.microsoft.com/office/drawing/2014/main" id="{580A4B41-6308-642E-0E39-A9EF0320E7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114800" y="3276600"/>
            <a:ext cx="2743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53" name="TextBox 10">
            <a:extLst>
              <a:ext uri="{FF2B5EF4-FFF2-40B4-BE49-F238E27FC236}">
                <a16:creationId xmlns:a16="http://schemas.microsoft.com/office/drawing/2014/main" id="{3D654C97-9622-E37E-D874-E352B9CE9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895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Max Level</a:t>
            </a:r>
          </a:p>
        </p:txBody>
      </p:sp>
      <p:cxnSp>
        <p:nvCxnSpPr>
          <p:cNvPr id="26654" name="Straight Arrow Connector 14">
            <a:extLst>
              <a:ext uri="{FF2B5EF4-FFF2-40B4-BE49-F238E27FC236}">
                <a16:creationId xmlns:a16="http://schemas.microsoft.com/office/drawing/2014/main" id="{C329BE9B-CAFD-287A-0A13-668E910BFA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14800" y="3278188"/>
            <a:ext cx="2743200" cy="8366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55" name="TextBox 15">
            <a:extLst>
              <a:ext uri="{FF2B5EF4-FFF2-40B4-BE49-F238E27FC236}">
                <a16:creationId xmlns:a16="http://schemas.microsoft.com/office/drawing/2014/main" id="{BECC9283-8BBC-C17C-6AD8-D1FD5969B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5814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Current Level</a:t>
            </a:r>
          </a:p>
        </p:txBody>
      </p:sp>
      <p:sp>
        <p:nvSpPr>
          <p:cNvPr id="26656" name="TextBox 16">
            <a:extLst>
              <a:ext uri="{FF2B5EF4-FFF2-40B4-BE49-F238E27FC236}">
                <a16:creationId xmlns:a16="http://schemas.microsoft.com/office/drawing/2014/main" id="{A1D6AFB0-6EF5-492E-25FA-B28D27AEB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40" y="2514600"/>
            <a:ext cx="55399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Can Write</a:t>
            </a:r>
          </a:p>
        </p:txBody>
      </p:sp>
      <p:sp>
        <p:nvSpPr>
          <p:cNvPr id="26657" name="TextBox 17">
            <a:extLst>
              <a:ext uri="{FF2B5EF4-FFF2-40B4-BE49-F238E27FC236}">
                <a16:creationId xmlns:a16="http://schemas.microsoft.com/office/drawing/2014/main" id="{F71FE633-250D-3B15-91B5-7529ED6CF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402" y="4191000"/>
            <a:ext cx="55399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Can Read</a:t>
            </a:r>
          </a:p>
        </p:txBody>
      </p:sp>
      <p:sp>
        <p:nvSpPr>
          <p:cNvPr id="26658" name="TextBox 18">
            <a:extLst>
              <a:ext uri="{FF2B5EF4-FFF2-40B4-BE49-F238E27FC236}">
                <a16:creationId xmlns:a16="http://schemas.microsoft.com/office/drawing/2014/main" id="{3C212BE0-A814-773B-7416-383CAAB25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1752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2">
            <a:extLst>
              <a:ext uri="{FF2B5EF4-FFF2-40B4-BE49-F238E27FC236}">
                <a16:creationId xmlns:a16="http://schemas.microsoft.com/office/drawing/2014/main" id="{CB69A49D-1A52-506D-2E9D-ECE240554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none" lIns="62503" tIns="25001" rIns="62503" bIns="25001" rtlCol="0" anchor="t">
            <a:spAutoFit/>
          </a:bodyPr>
          <a:lstStyle/>
          <a:p>
            <a:pPr eaLnBrk="1" hangingPunct="1"/>
            <a:r>
              <a:rPr lang="en-US" altLang="en-US"/>
              <a:t>STAR-PROPERTY</a:t>
            </a:r>
          </a:p>
        </p:txBody>
      </p:sp>
      <p:sp>
        <p:nvSpPr>
          <p:cNvPr id="27654" name="Rectangle 3">
            <a:extLst>
              <a:ext uri="{FF2B5EF4-FFF2-40B4-BE49-F238E27FC236}">
                <a16:creationId xmlns:a16="http://schemas.microsoft.com/office/drawing/2014/main" id="{A476FB2F-3E16-DF79-0972-56810479E6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62503" tIns="25001" rIns="62503" bIns="25001" rtlCol="0">
            <a:spAutoFit/>
          </a:bodyPr>
          <a:lstStyle/>
          <a:p>
            <a:pPr marL="482600" indent="-482600">
              <a:lnSpc>
                <a:spcPct val="89000"/>
              </a:lnSpc>
              <a:spcBef>
                <a:spcPct val="43000"/>
              </a:spcBef>
              <a:tabLst>
                <a:tab pos="5054600" algn="l"/>
              </a:tabLst>
            </a:pPr>
            <a:r>
              <a:rPr lang="en-US" altLang="en-US"/>
              <a:t>Applies to subjects (principals) not to users</a:t>
            </a:r>
          </a:p>
          <a:p>
            <a:pPr marL="482600" indent="-482600">
              <a:lnSpc>
                <a:spcPct val="89000"/>
              </a:lnSpc>
              <a:spcBef>
                <a:spcPct val="43000"/>
              </a:spcBef>
              <a:tabLst>
                <a:tab pos="5054600" algn="l"/>
              </a:tabLst>
            </a:pPr>
            <a:r>
              <a:rPr lang="en-US" altLang="en-US"/>
              <a:t>Users are trusted (must be trusted) not to disclose secret information outside of the computer system</a:t>
            </a:r>
          </a:p>
          <a:p>
            <a:pPr marL="482600" indent="-482600">
              <a:lnSpc>
                <a:spcPct val="89000"/>
              </a:lnSpc>
              <a:spcBef>
                <a:spcPct val="43000"/>
              </a:spcBef>
              <a:tabLst>
                <a:tab pos="5054600" algn="l"/>
              </a:tabLst>
            </a:pPr>
            <a:r>
              <a:rPr lang="en-US" altLang="en-US"/>
              <a:t>Subjects are not trusted because they may have Trojan Horses embedded in the code they execute</a:t>
            </a:r>
          </a:p>
          <a:p>
            <a:pPr marL="482600" indent="-482600">
              <a:lnSpc>
                <a:spcPct val="89000"/>
              </a:lnSpc>
              <a:spcBef>
                <a:spcPct val="43000"/>
              </a:spcBef>
              <a:tabLst>
                <a:tab pos="5054600" algn="l"/>
              </a:tabLst>
            </a:pPr>
            <a:r>
              <a:rPr lang="en-US" altLang="en-US"/>
              <a:t>Star-property prevents overt leakage of information and does not address the covert channel 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80381-E374-CD83-CF8E-9731CC09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294B73B-44D1-4EA5-9E85-DEE05F51775D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12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Rectangle 2">
            <a:extLst>
              <a:ext uri="{FF2B5EF4-FFF2-40B4-BE49-F238E27FC236}">
                <a16:creationId xmlns:a16="http://schemas.microsoft.com/office/drawing/2014/main" id="{2598EBF1-40E0-37D3-BC61-527CC70072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Is BLP Notion of Security Good?</a:t>
            </a:r>
          </a:p>
        </p:txBody>
      </p:sp>
      <p:sp>
        <p:nvSpPr>
          <p:cNvPr id="28678" name="Rectangle 3">
            <a:extLst>
              <a:ext uri="{FF2B5EF4-FFF2-40B4-BE49-F238E27FC236}">
                <a16:creationId xmlns:a16="http://schemas.microsoft.com/office/drawing/2014/main" id="{2C93EC99-8905-7378-83BE-49C41EC80E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objective of BLP security is to ensure</a:t>
            </a:r>
          </a:p>
          <a:p>
            <a:pPr lvl="1" eaLnBrk="1" hangingPunct="1"/>
            <a:r>
              <a:rPr lang="en-US" altLang="en-US"/>
              <a:t>a subject cleared at a low level should never read </a:t>
            </a:r>
            <a:r>
              <a:rPr lang="en-US" altLang="en-US">
                <a:solidFill>
                  <a:srgbClr val="FF3300"/>
                </a:solidFill>
              </a:rPr>
              <a:t>information</a:t>
            </a:r>
            <a:r>
              <a:rPr lang="en-US" altLang="en-US"/>
              <a:t> classified high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 ss-property and the *-property are </a:t>
            </a:r>
            <a:r>
              <a:rPr lang="en-US" altLang="en-US">
                <a:solidFill>
                  <a:srgbClr val="0070C0"/>
                </a:solidFill>
              </a:rPr>
              <a:t>sufficient</a:t>
            </a:r>
            <a:r>
              <a:rPr lang="en-US" altLang="en-US"/>
              <a:t> to stop such information flow </a:t>
            </a:r>
            <a:r>
              <a:rPr lang="en-US" altLang="en-US">
                <a:solidFill>
                  <a:srgbClr val="FF3300"/>
                </a:solidFill>
              </a:rPr>
              <a:t>at any given state</a:t>
            </a:r>
            <a:r>
              <a:rPr lang="en-US" altLang="en-US"/>
              <a:t>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What about information flow across states?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B88C9-C0B0-A089-8A15-E44D02A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97D2265-264A-475A-A152-B87A80B49A60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13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>
            <a:extLst>
              <a:ext uri="{FF2B5EF4-FFF2-40B4-BE49-F238E27FC236}">
                <a16:creationId xmlns:a16="http://schemas.microsoft.com/office/drawing/2014/main" id="{E3AF0E1B-8555-DA34-4510-FCF45CA968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BLP Security Is Not Sufficient! </a:t>
            </a:r>
          </a:p>
        </p:txBody>
      </p:sp>
      <p:sp>
        <p:nvSpPr>
          <p:cNvPr id="29702" name="Rectangle 3">
            <a:extLst>
              <a:ext uri="{FF2B5EF4-FFF2-40B4-BE49-F238E27FC236}">
                <a16:creationId xmlns:a16="http://schemas.microsoft.com/office/drawing/2014/main" id="{24B5771F-B4C7-B0D6-18B0-C3848BF0E9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Consider a system with s</a:t>
            </a:r>
            <a:r>
              <a:rPr lang="en-US" altLang="en-US" baseline="-25000"/>
              <a:t>1</a:t>
            </a:r>
            <a:r>
              <a:rPr lang="en-US" altLang="en-US"/>
              <a:t>,s</a:t>
            </a:r>
            <a:r>
              <a:rPr lang="en-US" altLang="en-US" baseline="-25000"/>
              <a:t>2</a:t>
            </a:r>
            <a:r>
              <a:rPr lang="en-US" altLang="en-US"/>
              <a:t>,o</a:t>
            </a:r>
            <a:r>
              <a:rPr lang="en-US" altLang="en-US" baseline="-25000"/>
              <a:t>1</a:t>
            </a:r>
            <a:r>
              <a:rPr lang="en-US" altLang="en-US"/>
              <a:t>,o</a:t>
            </a:r>
            <a:r>
              <a:rPr lang="en-US" altLang="en-US" baseline="-25000"/>
              <a:t>2</a:t>
            </a:r>
            <a:endParaRPr lang="en-US" altLang="en-US"/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</a:t>
            </a:r>
            <a:r>
              <a:rPr lang="en-US" altLang="en-US" baseline="-25000"/>
              <a:t>S</a:t>
            </a:r>
            <a:r>
              <a:rPr lang="en-US" altLang="en-US"/>
              <a:t>(s</a:t>
            </a:r>
            <a:r>
              <a:rPr lang="en-US" altLang="en-US" baseline="-25000"/>
              <a:t>1</a:t>
            </a:r>
            <a:r>
              <a:rPr lang="en-US" altLang="en-US"/>
              <a:t>)=f</a:t>
            </a:r>
            <a:r>
              <a:rPr lang="en-US" altLang="en-US" baseline="-25000"/>
              <a:t>C</a:t>
            </a:r>
            <a:r>
              <a:rPr lang="en-US" altLang="en-US"/>
              <a:t>(s</a:t>
            </a:r>
            <a:r>
              <a:rPr lang="en-US" altLang="en-US" baseline="-25000"/>
              <a:t>1</a:t>
            </a:r>
            <a:r>
              <a:rPr lang="en-US" altLang="en-US"/>
              <a:t>)=f</a:t>
            </a:r>
            <a:r>
              <a:rPr lang="en-US" altLang="en-US" baseline="-25000"/>
              <a:t>O</a:t>
            </a:r>
            <a:r>
              <a:rPr lang="en-US" altLang="en-US"/>
              <a:t>(o</a:t>
            </a:r>
            <a:r>
              <a:rPr lang="en-US" altLang="en-US" baseline="-25000"/>
              <a:t>1</a:t>
            </a:r>
            <a:r>
              <a:rPr lang="en-US" altLang="en-US"/>
              <a:t>)=high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</a:t>
            </a:r>
            <a:r>
              <a:rPr lang="en-US" altLang="en-US" baseline="-25000"/>
              <a:t>S</a:t>
            </a:r>
            <a:r>
              <a:rPr lang="en-US" altLang="en-US"/>
              <a:t>(s</a:t>
            </a:r>
            <a:r>
              <a:rPr lang="en-US" altLang="en-US" baseline="-25000"/>
              <a:t>2</a:t>
            </a:r>
            <a:r>
              <a:rPr lang="en-US" altLang="en-US"/>
              <a:t>)=f</a:t>
            </a:r>
            <a:r>
              <a:rPr lang="en-US" altLang="en-US" baseline="-25000"/>
              <a:t>C</a:t>
            </a:r>
            <a:r>
              <a:rPr lang="en-US" altLang="en-US"/>
              <a:t>(s</a:t>
            </a:r>
            <a:r>
              <a:rPr lang="en-US" altLang="en-US" baseline="-25000"/>
              <a:t>2</a:t>
            </a:r>
            <a:r>
              <a:rPr lang="en-US" altLang="en-US"/>
              <a:t>)=f</a:t>
            </a:r>
            <a:r>
              <a:rPr lang="en-US" altLang="en-US" baseline="-25000"/>
              <a:t>O</a:t>
            </a:r>
            <a:r>
              <a:rPr lang="en-US" altLang="en-US"/>
              <a:t>(o</a:t>
            </a:r>
            <a:r>
              <a:rPr lang="en-US" altLang="en-US" baseline="-25000"/>
              <a:t>2</a:t>
            </a:r>
            <a:r>
              <a:rPr lang="en-US" altLang="en-US"/>
              <a:t>) =low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And the following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</a:t>
            </a:r>
            <a:r>
              <a:rPr lang="en-US" altLang="en-US" baseline="-25000"/>
              <a:t>1</a:t>
            </a:r>
            <a:r>
              <a:rPr lang="en-US" altLang="en-US"/>
              <a:t> gets access to o</a:t>
            </a:r>
            <a:r>
              <a:rPr lang="en-US" altLang="en-US" baseline="-25000"/>
              <a:t>1</a:t>
            </a:r>
            <a:r>
              <a:rPr lang="en-US" altLang="en-US"/>
              <a:t>, read something, release access, then change current level to low, get write access to o</a:t>
            </a:r>
            <a:r>
              <a:rPr lang="en-US" altLang="en-US" baseline="-25000"/>
              <a:t>2</a:t>
            </a:r>
            <a:r>
              <a:rPr lang="en-US" altLang="en-US"/>
              <a:t>, write to o</a:t>
            </a:r>
            <a:r>
              <a:rPr lang="en-US" altLang="en-US" baseline="-25000"/>
              <a:t>2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Every state is secure, yet illegal information exists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Solution: tranquility principle: subject cannot change current levels, or cannot drop to below the highest level read so far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61C75-D3B5-F751-1F1D-C30A3CB1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A8E7246-6CC8-41AD-88E9-5FB0C3AA7886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14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Rectangle 2">
            <a:extLst>
              <a:ext uri="{FF2B5EF4-FFF2-40B4-BE49-F238E27FC236}">
                <a16:creationId xmlns:a16="http://schemas.microsoft.com/office/drawing/2014/main" id="{0AD06C22-1FE5-1DBB-EF42-1851B05C9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More on the BLP Notion of Security </a:t>
            </a:r>
          </a:p>
        </p:txBody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274BD5A3-740B-5190-0431-088744E7D7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When a subject A copies information from high to a low object f, this violates the star-property, but no information leakage occurred yet </a:t>
            </a:r>
          </a:p>
          <a:p>
            <a:pPr lvl="1" eaLnBrk="1" hangingPunct="1"/>
            <a:r>
              <a:rPr lang="en-US" altLang="en-US" sz="2000"/>
              <a:t>Only when B, who is not cleared at high, reads f, does leakage occurs</a:t>
            </a:r>
          </a:p>
          <a:p>
            <a:pPr lvl="1" eaLnBrk="1" hangingPunct="1"/>
            <a:r>
              <a:rPr lang="en-US" altLang="en-US" sz="2000"/>
              <a:t>If the access matrix limits access to f only to A, then such leakage may never occur</a:t>
            </a:r>
          </a:p>
          <a:p>
            <a:pPr eaLnBrk="1" hangingPunct="1"/>
            <a:r>
              <a:rPr lang="en-US" altLang="en-US" sz="2400"/>
              <a:t>BLP notion of security is neither sufficient nor necessary to stop illegal information flow (through direct/overt channels)</a:t>
            </a:r>
          </a:p>
          <a:p>
            <a:pPr eaLnBrk="1" hangingPunct="1"/>
            <a:r>
              <a:rPr lang="en-US" altLang="en-US"/>
              <a:t>The state based approach is too low level and limited in expressive power</a:t>
            </a:r>
          </a:p>
          <a:p>
            <a:pPr lvl="1" eaLnBrk="1" hangingPunct="1"/>
            <a:endParaRPr lang="en-US" altLang="en-US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07CEB-A6F8-0DE6-DCCB-2986CCFE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27BFB95-AEDE-444E-BB40-2C85EA706992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15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>
            <a:extLst>
              <a:ext uri="{FF2B5EF4-FFF2-40B4-BE49-F238E27FC236}">
                <a16:creationId xmlns:a16="http://schemas.microsoft.com/office/drawing/2014/main" id="{42B45633-36FF-D4A1-5042-9D8C5C3E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How to Fix The BLP Notion of Security?</a:t>
            </a:r>
          </a:p>
        </p:txBody>
      </p:sp>
      <p:sp>
        <p:nvSpPr>
          <p:cNvPr id="31750" name="Rectangle 3">
            <a:extLst>
              <a:ext uri="{FF2B5EF4-FFF2-40B4-BE49-F238E27FC236}">
                <a16:creationId xmlns:a16="http://schemas.microsoft.com/office/drawing/2014/main" id="{10E8EEF7-92A9-00DD-960D-E552E79D9B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May need to differentiate externally visible objects from other objects</a:t>
            </a:r>
          </a:p>
          <a:p>
            <a:pPr lvl="1" eaLnBrk="1" hangingPunct="1"/>
            <a:r>
              <a:rPr lang="en-US" altLang="en-US"/>
              <a:t>e.g., a printer is different from a memory object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State-sequence based property</a:t>
            </a:r>
          </a:p>
          <a:p>
            <a:pPr lvl="1" eaLnBrk="1" hangingPunct="1"/>
            <a:r>
              <a:rPr lang="en-US" altLang="en-US"/>
              <a:t>e.g., exists no sequence of states so that there is an information path from a high object to a low externally visible object or to a low subject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E00E3-726D-5772-1055-3B43044B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729E14A-B6A0-4BE3-BB89-7E78B7774EA9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16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>
            <a:extLst>
              <a:ext uri="{FF2B5EF4-FFF2-40B4-BE49-F238E27FC236}">
                <a16:creationId xmlns:a16="http://schemas.microsoft.com/office/drawing/2014/main" id="{D8FE3553-D946-6781-3CE4-0C9E1FC255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Basic Security Theorem</a:t>
            </a:r>
          </a:p>
        </p:txBody>
      </p:sp>
      <p:sp>
        <p:nvSpPr>
          <p:cNvPr id="32774" name="Rectangle 3">
            <a:extLst>
              <a:ext uri="{FF2B5EF4-FFF2-40B4-BE49-F238E27FC236}">
                <a16:creationId xmlns:a16="http://schemas.microsoft.com/office/drawing/2014/main" id="{4730D607-A2B9-10D3-2B62-DF681E7A7B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This provides the verification techniques piece in</a:t>
            </a:r>
          </a:p>
          <a:p>
            <a:pPr lvl="1" eaLnBrk="1" hangingPunct="1"/>
            <a:r>
              <a:rPr lang="en-US" altLang="en-US"/>
              <a:t>Model – Policy – Verification framework</a:t>
            </a:r>
          </a:p>
          <a:p>
            <a:pPr eaLnBrk="1" hangingPunct="1"/>
            <a:endParaRPr lang="en-US" altLang="en-US">
              <a:solidFill>
                <a:srgbClr val="FF00FF"/>
              </a:solidFill>
            </a:endParaRPr>
          </a:p>
          <a:p>
            <a:pPr eaLnBrk="1" hangingPunct="1"/>
            <a:r>
              <a:rPr lang="en-US" altLang="en-US">
                <a:solidFill>
                  <a:srgbClr val="FF00FF"/>
                </a:solidFill>
              </a:rPr>
              <a:t>Restatement of The Basic Security Theorem</a:t>
            </a:r>
            <a:r>
              <a:rPr lang="en-US" altLang="en-US"/>
              <a:t>: A system is a secure system </a:t>
            </a:r>
            <a:r>
              <a:rPr lang="en-US" altLang="en-US">
                <a:solidFill>
                  <a:srgbClr val="FF3300"/>
                </a:solidFill>
              </a:rPr>
              <a:t>if and only if</a:t>
            </a:r>
            <a:r>
              <a:rPr lang="en-US" altLang="en-US"/>
              <a:t> the starting state is a secure state and </a:t>
            </a:r>
            <a:r>
              <a:rPr lang="en-US" altLang="en-US">
                <a:solidFill>
                  <a:srgbClr val="FF3300"/>
                </a:solidFill>
              </a:rPr>
              <a:t>each action</a:t>
            </a:r>
            <a:r>
              <a:rPr lang="en-US" altLang="en-US"/>
              <a:t> (concrete state transition that could occur in an execution sequence) of the system leads the system into a secure state.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9E072-D1CF-3C71-188C-C3B63817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5F8B442-CFE4-4B69-915B-99E5C468E686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17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>
            <a:extLst>
              <a:ext uri="{FF2B5EF4-FFF2-40B4-BE49-F238E27FC236}">
                <a16:creationId xmlns:a16="http://schemas.microsoft.com/office/drawing/2014/main" id="{90F54D40-2E5F-4EBC-68F0-0ADFEC499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Observations of the BST</a:t>
            </a:r>
          </a:p>
        </p:txBody>
      </p:sp>
      <p:sp>
        <p:nvSpPr>
          <p:cNvPr id="33798" name="Rectangle 3">
            <a:extLst>
              <a:ext uri="{FF2B5EF4-FFF2-40B4-BE49-F238E27FC236}">
                <a16:creationId xmlns:a16="http://schemas.microsoft.com/office/drawing/2014/main" id="{D5F25F4E-81BA-20FD-5F5C-E1807C3DE2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BST is purely a result of defining security as a state-based property.</a:t>
            </a:r>
          </a:p>
          <a:p>
            <a:pPr lvl="1" eaLnBrk="1" hangingPunct="1"/>
            <a:r>
              <a:rPr lang="en-US" altLang="en-US"/>
              <a:t>It holds for any other state-based property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BST cannot be used to justify that the BLP notion of security is “good”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This is McLean’s main point in his papers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“A Comment on the Basic Security Theorem of Bell and LaPadula”  [1985]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“Reasoning About Security Models”  [1987]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“The Specification and Modeling of Computer Security” [1990]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A64A6-BA4A-F6B4-D41F-8DF157C8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B6C9BD2-9A57-4313-A72D-D94A9E229436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18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>
            <a:extLst>
              <a:ext uri="{FF2B5EF4-FFF2-40B4-BE49-F238E27FC236}">
                <a16:creationId xmlns:a16="http://schemas.microsoft.com/office/drawing/2014/main" id="{01252FBF-882A-B9A4-D94E-B8DCD5C30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Main Contributions of BLP</a:t>
            </a:r>
          </a:p>
        </p:txBody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C5D1FAB4-8235-3B36-FA93-794AC88527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The overall methodology to show that a system is secure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adopted in many later works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state-transition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which includes an access matrix, subject security levels, object levels,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 introduction of *-property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ss-property is not enough to stop illegal information flow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AF75-B7B2-A6E4-AB87-D0FDEB57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0EE6B1E-0A91-4487-940E-2F54B5BA98FE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19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3B908AA3-5058-2F18-4C05-614B209A7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Access Control at Different Abstractions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44D4528A-17E6-1617-D0B8-93211C80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Using principals</a:t>
            </a:r>
          </a:p>
          <a:p>
            <a:pPr lvl="1"/>
            <a:r>
              <a:rPr lang="en-US" altLang="en-US"/>
              <a:t>Determines which principals (user accounts) can access what documents</a:t>
            </a:r>
          </a:p>
          <a:p>
            <a:endParaRPr lang="en-US" altLang="en-US"/>
          </a:p>
          <a:p>
            <a:r>
              <a:rPr lang="en-US" altLang="en-US"/>
              <a:t>Using subjects</a:t>
            </a:r>
          </a:p>
          <a:p>
            <a:pPr lvl="1"/>
            <a:r>
              <a:rPr lang="en-US" altLang="en-US"/>
              <a:t>Determines which subjects (processes) can access what resources</a:t>
            </a:r>
          </a:p>
          <a:p>
            <a:pPr lvl="1"/>
            <a:r>
              <a:rPr lang="en-US" altLang="en-US"/>
              <a:t>This is where BLP focuses 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90CB2-FB6C-9DDD-CA49-EFBE2C7B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71A81AF-BE55-47CB-96B0-6790DBA3F2CF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2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Rectangle 2">
            <a:extLst>
              <a:ext uri="{FF2B5EF4-FFF2-40B4-BE49-F238E27FC236}">
                <a16:creationId xmlns:a16="http://schemas.microsoft.com/office/drawing/2014/main" id="{DBD297C0-F65E-085B-42AB-4CE166F90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Other Limitations with BLP</a:t>
            </a:r>
          </a:p>
        </p:txBody>
      </p:sp>
      <p:sp>
        <p:nvSpPr>
          <p:cNvPr id="27654" name="Rectangle 3">
            <a:extLst>
              <a:ext uri="{FF2B5EF4-FFF2-40B4-BE49-F238E27FC236}">
                <a16:creationId xmlns:a16="http://schemas.microsoft.com/office/drawing/2014/main" id="{0717F8AB-569F-A0CE-22D6-10D9EDCBE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90000"/>
              </a:lnSpc>
              <a:buClr>
                <a:schemeClr val="accent2"/>
              </a:buClr>
              <a:buSzPct val="100000"/>
              <a:buFont typeface="Times" pitchFamily="18" charset="0"/>
              <a:buChar char="•"/>
              <a:defRPr/>
            </a:pPr>
            <a:r>
              <a:rPr lang="en-US" sz="2800" dirty="0"/>
              <a:t>Deal only with confidentiality, does not deal with integrity at all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Confidentiality is often not as important as integrity in most situations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Addressed by integrity models (such as </a:t>
            </a:r>
            <a:r>
              <a:rPr lang="en-US" dirty="0" err="1"/>
              <a:t>Biba</a:t>
            </a:r>
            <a:r>
              <a:rPr lang="en-US" dirty="0"/>
              <a:t>, Clark-Wilson, which we will cover later)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Does not deal with information flow through covert channels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B1A8D-5BA7-0C9E-0E87-56E4FD0CB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D3E7AAE-502C-4B53-B2CC-E7B28FE955ED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20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2">
            <a:extLst>
              <a:ext uri="{FF2B5EF4-FFF2-40B4-BE49-F238E27FC236}">
                <a16:creationId xmlns:a16="http://schemas.microsoft.com/office/drawing/2014/main" id="{F9AAC198-5A30-DF48-C387-139330E55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Overt (Explicit) Channels vs. Covert Channels</a:t>
            </a:r>
          </a:p>
        </p:txBody>
      </p:sp>
      <p:sp>
        <p:nvSpPr>
          <p:cNvPr id="36870" name="Rectangle 3">
            <a:extLst>
              <a:ext uri="{FF2B5EF4-FFF2-40B4-BE49-F238E27FC236}">
                <a16:creationId xmlns:a16="http://schemas.microsoft.com/office/drawing/2014/main" id="{CC888F99-FA46-FA85-537A-647562D8F6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Security objective of MLS in general, BLP in particular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high-classified information cannot flow to low-cleared users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Overt channels of information flow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read/write an object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Covert channels of information flow</a:t>
            </a:r>
          </a:p>
          <a:p>
            <a:pPr lvl="1" eaLnBrk="1" hangingPunct="1">
              <a:spcBef>
                <a:spcPct val="10000"/>
              </a:spcBef>
            </a:pPr>
            <a:r>
              <a:rPr lang="en-US" altLang="en-US"/>
              <a:t>communication channel based on the use of system resources not normally intended for communication between the subjects (processes) in the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2166-7192-8EB9-B598-D86E39AD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4EDF37D-E09B-447A-8A8A-C3007477BAD8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21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2">
            <a:extLst>
              <a:ext uri="{FF2B5EF4-FFF2-40B4-BE49-F238E27FC236}">
                <a16:creationId xmlns:a16="http://schemas.microsoft.com/office/drawing/2014/main" id="{34D20CD3-1AF5-FAFD-BF7C-6C9059164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Examples of Covert Channels</a:t>
            </a:r>
          </a:p>
        </p:txBody>
      </p:sp>
      <p:sp>
        <p:nvSpPr>
          <p:cNvPr id="37894" name="Rectangle 3">
            <a:extLst>
              <a:ext uri="{FF2B5EF4-FFF2-40B4-BE49-F238E27FC236}">
                <a16:creationId xmlns:a16="http://schemas.microsoft.com/office/drawing/2014/main" id="{F8031B7C-201A-31D2-EAB8-DF9762695E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Tx/>
              <a:buChar char="•"/>
            </a:pPr>
            <a:r>
              <a:rPr lang="en-US" altLang="en-US"/>
              <a:t>Using file lock as a shared boolean variable</a:t>
            </a:r>
          </a:p>
          <a:p>
            <a:pPr marL="533400" indent="-533400">
              <a:buFontTx/>
              <a:buChar char="•"/>
            </a:pPr>
            <a:r>
              <a:rPr lang="en-US" altLang="en-US"/>
              <a:t>By varying its ratio of computing to input/output or its paging rate, the service can transmit information to a concurrently running process</a:t>
            </a:r>
          </a:p>
          <a:p>
            <a:pPr marL="533400" indent="-533400">
              <a:buFontTx/>
              <a:buChar char="•"/>
            </a:pPr>
            <a:r>
              <a:rPr lang="en-US" altLang="en-US"/>
              <a:t>Timing of packets being sent</a:t>
            </a:r>
          </a:p>
          <a:p>
            <a:pPr marL="533400" indent="-533400"/>
            <a:endParaRPr lang="en-US" altLang="en-US"/>
          </a:p>
          <a:p>
            <a:pPr marL="533400" indent="-533400"/>
            <a:r>
              <a:rPr lang="en-US" altLang="en-US"/>
              <a:t>Covert channels are often noisy</a:t>
            </a:r>
          </a:p>
          <a:p>
            <a:pPr marL="533400" indent="-533400"/>
            <a:r>
              <a:rPr lang="en-US" altLang="en-US"/>
              <a:t>However, information theory and coding theory can be used to encode and decode information through noisy channels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9D1B5-D6DE-34F2-B51C-211D378F0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7F53565-E8E0-4449-89F7-31788CB5E18B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22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2">
            <a:extLst>
              <a:ext uri="{FF2B5EF4-FFF2-40B4-BE49-F238E27FC236}">
                <a16:creationId xmlns:a16="http://schemas.microsoft.com/office/drawing/2014/main" id="{8FAC46DC-3DF5-E328-85C3-91EE8ED63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on Covert Channels</a:t>
            </a:r>
          </a:p>
        </p:txBody>
      </p:sp>
      <p:sp>
        <p:nvSpPr>
          <p:cNvPr id="38918" name="Rectangle 3">
            <a:extLst>
              <a:ext uri="{FF2B5EF4-FFF2-40B4-BE49-F238E27FC236}">
                <a16:creationId xmlns:a16="http://schemas.microsoft.com/office/drawing/2014/main" id="{DBEAB2A3-2BF9-BE9A-3B1A-F267C26CE9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/>
              <a:t>Covert channels cannot be blocked by *-property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/>
              <a:t>It is generally very difficult, if not impossible, to block all covert channels</a:t>
            </a:r>
          </a:p>
          <a:p>
            <a:pPr eaLnBrk="1" hangingPunct="1">
              <a:lnSpc>
                <a:spcPct val="90000"/>
              </a:lnSpc>
              <a:buFontTx/>
              <a:buChar char="•"/>
            </a:pPr>
            <a:r>
              <a:rPr lang="en-US" altLang="en-US"/>
              <a:t>One can try to limit the bandwidth of covert channels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Military requires cryptographic components be implemented in hardware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to avoid trojan horse leaking keys through covert channels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AF5E-F8CA-3DE4-A9C4-73978DF9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074D6EC-D87E-4183-B3D5-A9C86B8070D5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23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2">
            <a:extLst>
              <a:ext uri="{FF2B5EF4-FFF2-40B4-BE49-F238E27FC236}">
                <a16:creationId xmlns:a16="http://schemas.microsoft.com/office/drawing/2014/main" id="{AB2677B0-D65B-19DF-50A9-FBAF68701D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on MLS: Security Levels</a:t>
            </a:r>
          </a:p>
        </p:txBody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349E67F9-3A65-725F-C290-383B61A11B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Used as attributes of both subjects &amp; objects</a:t>
            </a:r>
          </a:p>
          <a:p>
            <a:pPr lvl="1" eaLnBrk="1" hangingPunct="1"/>
            <a:r>
              <a:rPr lang="en-US" altLang="en-US"/>
              <a:t>clearance &amp; classification </a:t>
            </a:r>
          </a:p>
          <a:p>
            <a:pPr eaLnBrk="1" hangingPunct="1"/>
            <a:r>
              <a:rPr lang="en-US" altLang="en-US"/>
              <a:t>Typical military security levels:</a:t>
            </a:r>
          </a:p>
          <a:p>
            <a:pPr lvl="1" eaLnBrk="1" hangingPunct="1"/>
            <a:r>
              <a:rPr lang="en-US" altLang="en-US"/>
              <a:t>top secret </a:t>
            </a:r>
            <a:r>
              <a:rPr lang="en-US" altLang="en-US">
                <a:sym typeface="Symbol" panose="05050102010706020507" pitchFamily="18" charset="2"/>
              </a:rPr>
              <a:t> secret  confidential  unclassified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Typical commercial security levels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restricted  proprietary  sensitive  public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C1A33-9971-F7B2-E37A-B0F64953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2A2118D-3433-4281-8380-976A733BDF3F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24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2">
            <a:extLst>
              <a:ext uri="{FF2B5EF4-FFF2-40B4-BE49-F238E27FC236}">
                <a16:creationId xmlns:a16="http://schemas.microsoft.com/office/drawing/2014/main" id="{5A79B680-5EE6-91E3-7B9C-36F3ED86C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Security Categories</a:t>
            </a:r>
          </a:p>
        </p:txBody>
      </p:sp>
      <p:sp>
        <p:nvSpPr>
          <p:cNvPr id="40966" name="Rectangle 3">
            <a:extLst>
              <a:ext uri="{FF2B5EF4-FFF2-40B4-BE49-F238E27FC236}">
                <a16:creationId xmlns:a16="http://schemas.microsoft.com/office/drawing/2014/main" id="{5DE0AB59-708C-497D-0C1A-B1286F45B2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Also known as compartments</a:t>
            </a:r>
          </a:p>
          <a:p>
            <a:pPr eaLnBrk="1" hangingPunct="1"/>
            <a:r>
              <a:rPr lang="en-US" altLang="en-US"/>
              <a:t>Typical military security categories</a:t>
            </a:r>
          </a:p>
          <a:p>
            <a:pPr lvl="1" eaLnBrk="1" hangingPunct="1"/>
            <a:r>
              <a:rPr lang="en-US" altLang="en-US"/>
              <a:t>army, navy, air force</a:t>
            </a:r>
          </a:p>
          <a:p>
            <a:pPr lvl="1" eaLnBrk="1" hangingPunct="1"/>
            <a:r>
              <a:rPr lang="en-US" altLang="en-US"/>
              <a:t>nato, nasa, noforn</a:t>
            </a:r>
          </a:p>
          <a:p>
            <a:pPr eaLnBrk="1" hangingPunct="1"/>
            <a:r>
              <a:rPr lang="en-US" altLang="en-US"/>
              <a:t>Typical commercial security categories</a:t>
            </a:r>
          </a:p>
          <a:p>
            <a:pPr lvl="1" eaLnBrk="1" hangingPunct="1"/>
            <a:r>
              <a:rPr lang="en-US" altLang="en-US"/>
              <a:t>Sales, R&amp;D, HR</a:t>
            </a:r>
          </a:p>
          <a:p>
            <a:pPr lvl="1" eaLnBrk="1" hangingPunct="1"/>
            <a:r>
              <a:rPr lang="en-US" altLang="en-US"/>
              <a:t>Dept A, Dept B, Dept 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F8B8A-3FB3-E94B-D79E-F74DD12BF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7784C30-B1AA-4A35-9941-95876C2216F9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25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">
            <a:extLst>
              <a:ext uri="{FF2B5EF4-FFF2-40B4-BE49-F238E27FC236}">
                <a16:creationId xmlns:a16="http://schemas.microsoft.com/office/drawing/2014/main" id="{25C11B5B-8831-7777-1119-CDA0521D77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Security Labels</a:t>
            </a:r>
          </a:p>
        </p:txBody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661E8001-4CF7-6555-62C2-D44BEDD7B7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Labels = Levels </a:t>
            </a:r>
            <a:r>
              <a:rPr lang="en-US" altLang="en-US">
                <a:sym typeface="Symbol" panose="05050102010706020507" pitchFamily="18" charset="2"/>
              </a:rPr>
              <a:t> P (Categories)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Define an ordering relationship among Labels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(e1, C1)  (e2, C2) iff. e1 e2 and C1  C2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This ordering relation is a partial order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reflexive, transitive, anti-symmetric</a:t>
            </a:r>
          </a:p>
          <a:p>
            <a:pPr lvl="1" eaLnBrk="1" hangingPunct="1"/>
            <a:r>
              <a:rPr lang="en-US" altLang="en-US">
                <a:sym typeface="Symbol" panose="05050102010706020507" pitchFamily="18" charset="2"/>
              </a:rPr>
              <a:t>e.g., </a:t>
            </a: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All security labels form a lattice</a:t>
            </a:r>
          </a:p>
          <a:p>
            <a:pPr eaLnBrk="1" hangingPunct="1"/>
            <a:endParaRPr lang="en-US" altLang="en-US">
              <a:sym typeface="Symbol" panose="05050102010706020507" pitchFamily="18" charset="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17068-CD4C-79CA-0931-AF983C1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3040C95-6669-4A8B-9F22-8A7A1A32509E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26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>
            <a:extLst>
              <a:ext uri="{FF2B5EF4-FFF2-40B4-BE49-F238E27FC236}">
                <a16:creationId xmlns:a16="http://schemas.microsoft.com/office/drawing/2014/main" id="{57B07834-8B25-88E9-4B82-1125AA8874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need-to-know principle</a:t>
            </a:r>
          </a:p>
        </p:txBody>
      </p:sp>
      <p:sp>
        <p:nvSpPr>
          <p:cNvPr id="44038" name="Rectangle 3">
            <a:extLst>
              <a:ext uri="{FF2B5EF4-FFF2-40B4-BE49-F238E27FC236}">
                <a16:creationId xmlns:a16="http://schemas.microsoft.com/office/drawing/2014/main" id="{EC8C9CE5-B1B8-C055-1FAB-41C8BBE4D8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Even if someone has all the necessary official approvals (such as a security clearance) to access certain information they should not be given access to such information unless they have a </a:t>
            </a:r>
            <a:r>
              <a:rPr lang="en-US" altLang="en-US" i="1"/>
              <a:t>need to know</a:t>
            </a:r>
            <a:r>
              <a:rPr lang="en-US" altLang="en-US"/>
              <a:t>: that is, unless access to the specific information necessary for the conduct of one's official duties. </a:t>
            </a:r>
          </a:p>
          <a:p>
            <a:pPr eaLnBrk="1" hangingPunct="1"/>
            <a:r>
              <a:rPr lang="en-US" altLang="en-US"/>
              <a:t>Can be implemented using categories and or DAC</a:t>
            </a:r>
          </a:p>
          <a:p>
            <a:pPr eaLnBrk="1" hangingPunct="1"/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5C90E-089C-FB07-A53C-F80B8679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4765E4A-8883-4DD4-8E19-BF76F784EFED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27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4869-37DD-4456-981F-59F12794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security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AC16E-4E3B-4839-A7AF-C8A642E2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mechanism for monitoring access control in a system where both principals and objects have security labels drawn from a hierarchy of labels</a:t>
            </a:r>
          </a:p>
          <a:p>
            <a:r>
              <a:rPr lang="en-US" sz="2400" dirty="0"/>
              <a:t>Multi-level security models are best-known examples</a:t>
            </a:r>
          </a:p>
          <a:p>
            <a:pPr lvl="1"/>
            <a:r>
              <a:rPr lang="en-US" sz="2400" dirty="0"/>
              <a:t>Bell-</a:t>
            </a:r>
            <a:r>
              <a:rPr lang="en-US" sz="2400" dirty="0" err="1"/>
              <a:t>LaPadula</a:t>
            </a:r>
            <a:r>
              <a:rPr lang="en-US" sz="2400" dirty="0"/>
              <a:t> Model basis for many, or most, of these</a:t>
            </a:r>
          </a:p>
          <a:p>
            <a:r>
              <a:rPr lang="en-US" sz="2400" dirty="0"/>
              <a:t>Problems involved both design and implementation led to development of formal security models</a:t>
            </a:r>
          </a:p>
          <a:p>
            <a:pPr lvl="1"/>
            <a:r>
              <a:rPr lang="en-US" sz="2400" dirty="0"/>
              <a:t>Bell-</a:t>
            </a:r>
            <a:r>
              <a:rPr lang="en-US" sz="2400" dirty="0" err="1"/>
              <a:t>LaPadula</a:t>
            </a:r>
            <a:r>
              <a:rPr lang="en-US" sz="2400" dirty="0"/>
              <a:t> (BLP) model very influential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59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4E3E9-5EF9-49FB-A4B8-76297BB2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Bell-</a:t>
            </a:r>
            <a:r>
              <a:rPr lang="en-US" dirty="0" err="1"/>
              <a:t>LaPadula</a:t>
            </a:r>
            <a:r>
              <a:rPr lang="en-US" dirty="0"/>
              <a:t> (BLP)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29491-D3D3-4711-A683-CF3692331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Security levels arranged in linear ordering</a:t>
            </a:r>
          </a:p>
          <a:p>
            <a:pPr lvl="1"/>
            <a:r>
              <a:rPr lang="en-US" sz="2400" dirty="0"/>
              <a:t>Top Secret: highest</a:t>
            </a:r>
          </a:p>
          <a:p>
            <a:pPr lvl="1"/>
            <a:r>
              <a:rPr lang="en-US" sz="2400" dirty="0"/>
              <a:t>Secret</a:t>
            </a:r>
          </a:p>
          <a:p>
            <a:pPr lvl="1"/>
            <a:r>
              <a:rPr lang="en-US" sz="2400" dirty="0"/>
              <a:t>Confidential</a:t>
            </a:r>
          </a:p>
          <a:p>
            <a:pPr lvl="1"/>
            <a:r>
              <a:rPr lang="en-US" sz="2400" dirty="0"/>
              <a:t>Unclassified: lowest</a:t>
            </a:r>
          </a:p>
          <a:p>
            <a:r>
              <a:rPr lang="en-US" sz="2400" dirty="0"/>
              <a:t>Levels consist of security clearance L(s)</a:t>
            </a:r>
          </a:p>
          <a:p>
            <a:r>
              <a:rPr lang="en-US" sz="2400" dirty="0"/>
              <a:t>Objects have security classification L(o)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2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>
            <a:extLst>
              <a:ext uri="{FF2B5EF4-FFF2-40B4-BE49-F238E27FC236}">
                <a16:creationId xmlns:a16="http://schemas.microsoft.com/office/drawing/2014/main" id="{5655C7A6-F798-BEA0-2AF4-A597AAAA83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Multi-Level Security (MLS)</a:t>
            </a:r>
          </a:p>
        </p:txBody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550ED1E5-D1C8-69DE-FD74-81B310ABC6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There are security classifications or security levels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Users/principals/subjects have </a:t>
            </a:r>
            <a:r>
              <a:rPr lang="en-US" altLang="en-US" sz="2000">
                <a:solidFill>
                  <a:schemeClr val="accent2"/>
                </a:solidFill>
              </a:rPr>
              <a:t>security clearances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Objects have </a:t>
            </a:r>
            <a:r>
              <a:rPr lang="en-US" altLang="en-US" sz="2000">
                <a:solidFill>
                  <a:schemeClr val="accent2"/>
                </a:solidFill>
              </a:rPr>
              <a:t>security classifications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Example of security levels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Top Secret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Secret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Confidential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Unclassified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In this case Top Secret &gt; Secret &gt; Confidential &gt; Unclassified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Security goal (confidentiality): ensures that information do not flow to those not cleared for that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FA43-E466-C819-AE1E-8C6B8EB4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4CDD1F7-FDF9-4399-A819-6394573A0E90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3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0577D-B682-4925-ADCF-C968BFED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F7AB-8BFC-425A-89B7-BCFACE595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Tamara can read all files</a:t>
            </a:r>
          </a:p>
          <a:p>
            <a:r>
              <a:rPr lang="en-US" sz="2400" dirty="0"/>
              <a:t>Claire cannot read Personnel or E-Mail Files</a:t>
            </a:r>
          </a:p>
          <a:p>
            <a:r>
              <a:rPr lang="en-US" sz="2400" dirty="0"/>
              <a:t>James can only read Telephone Lists</a:t>
            </a:r>
          </a:p>
          <a:p>
            <a:endParaRPr lang="en-US" dirty="0"/>
          </a:p>
        </p:txBody>
      </p:sp>
      <p:graphicFrame>
        <p:nvGraphicFramePr>
          <p:cNvPr id="4" name="Group 82">
            <a:extLst>
              <a:ext uri="{FF2B5EF4-FFF2-40B4-BE49-F238E27FC236}">
                <a16:creationId xmlns:a16="http://schemas.microsoft.com/office/drawing/2014/main" id="{5514028D-99F5-4B16-B0D8-BAF27B51C357}"/>
              </a:ext>
            </a:extLst>
          </p:cNvPr>
          <p:cNvGraphicFramePr>
            <a:graphicFrameLocks/>
          </p:cNvGraphicFramePr>
          <p:nvPr/>
        </p:nvGraphicFramePr>
        <p:xfrm>
          <a:off x="2324100" y="3624606"/>
          <a:ext cx="7543800" cy="2590800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2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Security level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Subject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Object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2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Top Secret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Tamara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Personnel Files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2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Secret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Samuel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E-Mail Files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2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Confidential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Claire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Activity Logs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2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Unclassified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James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6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Telephone Lists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78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ACF7-B968-4EB5-A3F4-BCAB8E1A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64174-7A0F-4219-88EA-CF06BDD1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Documents classified according to compartment(s):  categories of information (in fact, aka category)</a:t>
            </a:r>
          </a:p>
          <a:p>
            <a:pPr lvl="1"/>
            <a:r>
              <a:rPr lang="en-US" sz="2400" dirty="0"/>
              <a:t>cryptography</a:t>
            </a:r>
          </a:p>
          <a:p>
            <a:pPr lvl="1"/>
            <a:r>
              <a:rPr lang="en-US" sz="2400" dirty="0"/>
              <a:t>nuclear</a:t>
            </a:r>
          </a:p>
          <a:p>
            <a:pPr lvl="1"/>
            <a:r>
              <a:rPr lang="en-US" sz="2400" dirty="0"/>
              <a:t>biological</a:t>
            </a:r>
          </a:p>
          <a:p>
            <a:pPr lvl="1"/>
            <a:r>
              <a:rPr lang="en-US" sz="2400" dirty="0"/>
              <a:t>reconnaissance</a:t>
            </a:r>
          </a:p>
          <a:p>
            <a:r>
              <a:rPr lang="en-US" sz="2400" dirty="0"/>
              <a:t>Need to Know Principle:  access should be granted only when necessary to perform assigned duties (instance of Least Privilege)</a:t>
            </a:r>
          </a:p>
          <a:p>
            <a:pPr lvl="1"/>
            <a:r>
              <a:rPr lang="en-US" sz="2400" dirty="0"/>
              <a:t>{crypto, nuclear}: must need to know about both to access</a:t>
            </a:r>
          </a:p>
          <a:p>
            <a:pPr lvl="1"/>
            <a:r>
              <a:rPr lang="en-US" sz="2400" dirty="0"/>
              <a:t>{}:  no particular compartments</a:t>
            </a:r>
          </a:p>
        </p:txBody>
      </p:sp>
    </p:spTree>
    <p:extLst>
      <p:ext uri="{BB962C8B-B14F-4D97-AF65-F5344CB8AC3E}">
        <p14:creationId xmlns:p14="http://schemas.microsoft.com/office/powerpoint/2010/main" val="4262491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23E2-2817-4319-9E45-0BDB83C11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58C42-5E2C-440E-B596-A91402F1E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Label:  pair of sensitivity level and set of compartments, e.g.,</a:t>
            </a:r>
          </a:p>
          <a:p>
            <a:pPr lvl="1"/>
            <a:r>
              <a:rPr lang="en-US" sz="2400" dirty="0"/>
              <a:t>(Top Secret, {crypto, nuclear})</a:t>
            </a:r>
          </a:p>
          <a:p>
            <a:pPr lvl="1"/>
            <a:r>
              <a:rPr lang="en-US" sz="2400" dirty="0"/>
              <a:t>(Unclassified, {})</a:t>
            </a:r>
          </a:p>
          <a:p>
            <a:r>
              <a:rPr lang="en-US" sz="2400" dirty="0"/>
              <a:t>Users are labeled according to their clearance</a:t>
            </a:r>
          </a:p>
          <a:p>
            <a:r>
              <a:rPr lang="en-US" sz="2400" dirty="0"/>
              <a:t>Document is labeled aka classified</a:t>
            </a:r>
          </a:p>
          <a:p>
            <a:pPr lvl="1"/>
            <a:r>
              <a:rPr lang="en-US" sz="2400" dirty="0"/>
              <a:t>Perhaps each paragraph labeled</a:t>
            </a:r>
          </a:p>
          <a:p>
            <a:pPr lvl="1"/>
            <a:r>
              <a:rPr lang="en-US" sz="2400" dirty="0"/>
              <a:t>Label of document is most restrictive label for any paragraph</a:t>
            </a:r>
          </a:p>
          <a:p>
            <a:r>
              <a:rPr lang="en-US" sz="2400" dirty="0"/>
              <a:t>Notation:  let L(X) be the label of entity X</a:t>
            </a:r>
          </a:p>
        </p:txBody>
      </p:sp>
    </p:spTree>
    <p:extLst>
      <p:ext uri="{BB962C8B-B14F-4D97-AF65-F5344CB8AC3E}">
        <p14:creationId xmlns:p14="http://schemas.microsoft.com/office/powerpoint/2010/main" val="4016492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37CA-1483-445B-BCB7-EAA3BA6F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Restrictiveness of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FCE3C-4C6A-4424-A5F1-456D4E35C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Notation:  L1 ⊑ L2 </a:t>
            </a:r>
          </a:p>
          <a:p>
            <a:pPr lvl="1"/>
            <a:r>
              <a:rPr lang="en-US" sz="2400" dirty="0"/>
              <a:t>means L1 is no more restrictive than L2</a:t>
            </a:r>
          </a:p>
          <a:p>
            <a:pPr lvl="1"/>
            <a:r>
              <a:rPr lang="en-US" sz="2400" dirty="0"/>
              <a:t>less precisely:  L1 is less restrictive than L2</a:t>
            </a:r>
          </a:p>
          <a:p>
            <a:r>
              <a:rPr lang="en-US" sz="2400" dirty="0"/>
              <a:t>Definition: </a:t>
            </a:r>
          </a:p>
          <a:p>
            <a:pPr lvl="1"/>
            <a:r>
              <a:rPr lang="en-US" sz="2400" dirty="0"/>
              <a:t>Let L1 = (S1, C1) and L2 = (S2, C2)</a:t>
            </a:r>
          </a:p>
          <a:p>
            <a:pPr lvl="1"/>
            <a:r>
              <a:rPr lang="en-US" sz="2400" dirty="0"/>
              <a:t>L1 ⊑ L2 if S1 ≤ S2 and C1 ⊆ C2</a:t>
            </a:r>
          </a:p>
          <a:p>
            <a:pPr lvl="1"/>
            <a:r>
              <a:rPr lang="en-US" sz="2400" dirty="0"/>
              <a:t>Where ≤ is order on sensitivity:  </a:t>
            </a:r>
            <a:br>
              <a:rPr lang="en-US" sz="2400" dirty="0"/>
            </a:br>
            <a:r>
              <a:rPr lang="en-US" sz="2400" dirty="0"/>
              <a:t>Unclassified ≤ Confidential ≤ Secret ≤ Top Secret</a:t>
            </a:r>
          </a:p>
          <a:p>
            <a:r>
              <a:rPr lang="en-US" sz="2400" dirty="0"/>
              <a:t>e.g.</a:t>
            </a:r>
          </a:p>
          <a:p>
            <a:pPr lvl="1"/>
            <a:r>
              <a:rPr lang="en-US" sz="2400" dirty="0"/>
              <a:t>(Unclassified,{}) ⊑ (Top Secret, {})</a:t>
            </a:r>
          </a:p>
          <a:p>
            <a:pPr lvl="1"/>
            <a:r>
              <a:rPr lang="en-US" sz="2400" dirty="0"/>
              <a:t>(Top Secret, {crypto}) ⊑ (Top Secret, {</a:t>
            </a:r>
            <a:r>
              <a:rPr lang="en-US" sz="2400" dirty="0" err="1"/>
              <a:t>crypto,nuclear</a:t>
            </a:r>
            <a:r>
              <a:rPr lang="en-US" sz="2400" dirty="0"/>
              <a:t>})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93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AF03A-1E58-4D03-BAB2-0D658BDD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B7236-110B-436D-8A8D-E122BD3E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Expand the model to add categories to each security classification</a:t>
            </a:r>
          </a:p>
          <a:p>
            <a:r>
              <a:rPr lang="en-US" sz="2400" dirty="0"/>
              <a:t>Objects placed in multiple categories</a:t>
            </a:r>
          </a:p>
          <a:p>
            <a:r>
              <a:rPr lang="en-US" sz="2400" dirty="0"/>
              <a:t>Based on “need to know” principle</a:t>
            </a:r>
          </a:p>
          <a:p>
            <a:r>
              <a:rPr lang="en-US" sz="2400" dirty="0"/>
              <a:t>Example categories: NUC, EUR, US</a:t>
            </a:r>
          </a:p>
          <a:p>
            <a:r>
              <a:rPr lang="en-US" sz="2400" dirty="0"/>
              <a:t>One can have access to any of these: none, {NUC}, {EUR}, {US}, {NUC, EUR}, … {NUC, EUR, US}</a:t>
            </a:r>
          </a:p>
          <a:p>
            <a:r>
              <a:rPr lang="en-US" sz="2400" dirty="0"/>
              <a:t>Categories form a lattice under the “subset of” operation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47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F0A78-68F0-4BD4-9A8A-D74A8CD8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Lattice-Based Controls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29A8B3-87B3-49B8-BF63-77B48707D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286208" cy="3531191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Lattice-based access control </a:t>
            </a:r>
            <a:r>
              <a:rPr lang="en-US" sz="2000" dirty="0">
                <a:solidFill>
                  <a:schemeClr val="bg1"/>
                </a:solidFill>
              </a:rPr>
              <a:t>allows security controls for complex environments.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This lattice, which allows reaching higher and lower data classification, depends on the need of the subject, the label of the object, and the role the subject has been assigned.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Subjects have a least upper bound (LUB) and greatest lower bound (GLB) of access to the objects based on their lattice position.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EC331-5D8A-46D6-8186-66C0ED53E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91" b="1516"/>
          <a:stretch/>
        </p:blipFill>
        <p:spPr>
          <a:xfrm>
            <a:off x="5867400" y="1192696"/>
            <a:ext cx="5892800" cy="4518991"/>
          </a:xfrm>
          <a:prstGeom prst="rect">
            <a:avLst/>
          </a:prstGeom>
        </p:spPr>
      </p:pic>
      <p:pic>
        <p:nvPicPr>
          <p:cNvPr id="3074" name="Picture 2" descr="access control - BLP Lattice structure with missing top ...">
            <a:extLst>
              <a:ext uri="{FF2B5EF4-FFF2-40B4-BE49-F238E27FC236}">
                <a16:creationId xmlns:a16="http://schemas.microsoft.com/office/drawing/2014/main" id="{F6045BD1-D0C2-4FF0-8759-39C2D311F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3" y="0"/>
            <a:ext cx="9872247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datory Access Control|Get Certified Get Ahead">
            <a:extLst>
              <a:ext uri="{FF2B5EF4-FFF2-40B4-BE49-F238E27FC236}">
                <a16:creationId xmlns:a16="http://schemas.microsoft.com/office/drawing/2014/main" id="{2F717FA3-36D3-487B-AC1D-64211F8EA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83" y="3225800"/>
            <a:ext cx="7642226" cy="36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23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partial 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0656" y="5889751"/>
            <a:ext cx="2121156" cy="4884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bg1"/>
                </a:solidFill>
                <a:latin typeface="CronosPro-Regular"/>
                <a:cs typeface="CronosPro-Regular"/>
              </a:rPr>
              <a:t>, {}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25278" y="4534822"/>
            <a:ext cx="8092781" cy="1354929"/>
            <a:chOff x="501277" y="4534821"/>
            <a:chExt cx="8092781" cy="1354929"/>
          </a:xfrm>
        </p:grpSpPr>
        <p:sp>
          <p:nvSpPr>
            <p:cNvPr id="9" name="Rectangle 8"/>
            <p:cNvSpPr/>
            <p:nvPr/>
          </p:nvSpPr>
          <p:spPr>
            <a:xfrm>
              <a:off x="501277" y="4534821"/>
              <a:ext cx="2121154" cy="4884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Conf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, {</a:t>
              </a:r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nuc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2904" y="4534821"/>
              <a:ext cx="2121154" cy="4884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Conf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, {crypto}</a:t>
              </a:r>
            </a:p>
          </p:txBody>
        </p:sp>
        <p:cxnSp>
          <p:nvCxnSpPr>
            <p:cNvPr id="16" name="Straight Connector 15"/>
            <p:cNvCxnSpPr>
              <a:stCxn id="5" idx="0"/>
              <a:endCxn id="9" idx="2"/>
            </p:cNvCxnSpPr>
            <p:nvPr/>
          </p:nvCxnSpPr>
          <p:spPr>
            <a:xfrm flipH="1" flipV="1">
              <a:off x="1561854" y="5023308"/>
              <a:ext cx="3015380" cy="86644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5" idx="0"/>
              <a:endCxn id="10" idx="2"/>
            </p:cNvCxnSpPr>
            <p:nvPr/>
          </p:nvCxnSpPr>
          <p:spPr>
            <a:xfrm flipV="1">
              <a:off x="4577234" y="5023308"/>
              <a:ext cx="2956247" cy="86644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200401" y="3221763"/>
            <a:ext cx="5971627" cy="1313059"/>
            <a:chOff x="1561854" y="3221762"/>
            <a:chExt cx="5971627" cy="1313059"/>
          </a:xfrm>
        </p:grpSpPr>
        <p:sp>
          <p:nvSpPr>
            <p:cNvPr id="7" name="Rectangle 6"/>
            <p:cNvSpPr/>
            <p:nvPr/>
          </p:nvSpPr>
          <p:spPr>
            <a:xfrm>
              <a:off x="3276600" y="3221762"/>
              <a:ext cx="2361211" cy="4884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Conf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, {</a:t>
              </a:r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nuc,crypto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}</a:t>
              </a:r>
            </a:p>
          </p:txBody>
        </p:sp>
        <p:cxnSp>
          <p:nvCxnSpPr>
            <p:cNvPr id="36" name="Straight Connector 35"/>
            <p:cNvCxnSpPr>
              <a:stCxn id="9" idx="0"/>
              <a:endCxn id="7" idx="2"/>
            </p:cNvCxnSpPr>
            <p:nvPr/>
          </p:nvCxnSpPr>
          <p:spPr>
            <a:xfrm flipV="1">
              <a:off x="1561854" y="3710249"/>
              <a:ext cx="2895352" cy="82457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0" idx="0"/>
              <a:endCxn id="7" idx="2"/>
            </p:cNvCxnSpPr>
            <p:nvPr/>
          </p:nvCxnSpPr>
          <p:spPr>
            <a:xfrm flipH="1" flipV="1">
              <a:off x="4457206" y="3710249"/>
              <a:ext cx="3076275" cy="82457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44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partial 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0656" y="5889751"/>
            <a:ext cx="2121156" cy="4884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bg1"/>
                </a:solidFill>
                <a:latin typeface="CronosPro-Regular"/>
                <a:cs typeface="CronosPro-Regular"/>
              </a:rPr>
              <a:t>, {}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40656" y="4534822"/>
            <a:ext cx="2121156" cy="1354929"/>
            <a:chOff x="3516656" y="4534821"/>
            <a:chExt cx="2121156" cy="1354929"/>
          </a:xfrm>
        </p:grpSpPr>
        <p:sp>
          <p:nvSpPr>
            <p:cNvPr id="6" name="Rectangle 5"/>
            <p:cNvSpPr/>
            <p:nvPr/>
          </p:nvSpPr>
          <p:spPr>
            <a:xfrm>
              <a:off x="3516656" y="4534821"/>
              <a:ext cx="2121156" cy="4884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Secret, {}</a:t>
              </a:r>
            </a:p>
          </p:txBody>
        </p:sp>
        <p:cxnSp>
          <p:nvCxnSpPr>
            <p:cNvPr id="14" name="Straight Connector 13"/>
            <p:cNvCxnSpPr>
              <a:stCxn id="5" idx="0"/>
              <a:endCxn id="6" idx="2"/>
            </p:cNvCxnSpPr>
            <p:nvPr/>
          </p:nvCxnSpPr>
          <p:spPr>
            <a:xfrm flipV="1">
              <a:off x="4577234" y="5023308"/>
              <a:ext cx="0" cy="86644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5855" y="1936616"/>
            <a:ext cx="5971627" cy="1285146"/>
            <a:chOff x="1561854" y="1936616"/>
            <a:chExt cx="5971627" cy="1285146"/>
          </a:xfrm>
        </p:grpSpPr>
        <p:sp>
          <p:nvSpPr>
            <p:cNvPr id="8" name="Rectangle 7"/>
            <p:cNvSpPr/>
            <p:nvPr/>
          </p:nvSpPr>
          <p:spPr>
            <a:xfrm>
              <a:off x="3352800" y="1936616"/>
              <a:ext cx="2438400" cy="48848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CronosPro-Regular"/>
                  <a:cs typeface="CronosPro-Regular"/>
                </a:rPr>
                <a:t>Secret, 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{</a:t>
              </a:r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nuc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, crypto}</a:t>
              </a:r>
            </a:p>
          </p:txBody>
        </p:sp>
        <p:cxnSp>
          <p:nvCxnSpPr>
            <p:cNvPr id="24" name="Straight Connector 23"/>
            <p:cNvCxnSpPr>
              <a:stCxn id="11" idx="0"/>
              <a:endCxn id="8" idx="2"/>
            </p:cNvCxnSpPr>
            <p:nvPr/>
          </p:nvCxnSpPr>
          <p:spPr>
            <a:xfrm flipV="1">
              <a:off x="1561854" y="2425103"/>
              <a:ext cx="3010146" cy="796659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0"/>
              <a:endCxn id="8" idx="2"/>
            </p:cNvCxnSpPr>
            <p:nvPr/>
          </p:nvCxnSpPr>
          <p:spPr>
            <a:xfrm flipH="1" flipV="1">
              <a:off x="4572000" y="2425103"/>
              <a:ext cx="2961481" cy="796659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025278" y="3221763"/>
            <a:ext cx="8092781" cy="1313059"/>
            <a:chOff x="501277" y="3221762"/>
            <a:chExt cx="8092781" cy="1313059"/>
          </a:xfrm>
        </p:grpSpPr>
        <p:sp>
          <p:nvSpPr>
            <p:cNvPr id="11" name="Rectangle 10"/>
            <p:cNvSpPr/>
            <p:nvPr/>
          </p:nvSpPr>
          <p:spPr>
            <a:xfrm>
              <a:off x="501277" y="3221762"/>
              <a:ext cx="2121154" cy="4884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Secret, {</a:t>
              </a:r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nuc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}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2904" y="3221762"/>
              <a:ext cx="2121154" cy="4884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Secret, {crypto}</a:t>
              </a:r>
            </a:p>
          </p:txBody>
        </p:sp>
        <p:cxnSp>
          <p:nvCxnSpPr>
            <p:cNvPr id="32" name="Straight Connector 31"/>
            <p:cNvCxnSpPr>
              <a:stCxn id="6" idx="0"/>
              <a:endCxn id="11" idx="2"/>
            </p:cNvCxnSpPr>
            <p:nvPr/>
          </p:nvCxnSpPr>
          <p:spPr>
            <a:xfrm flipH="1" flipV="1">
              <a:off x="1561854" y="3710249"/>
              <a:ext cx="3015380" cy="82457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" idx="0"/>
              <a:endCxn id="12" idx="2"/>
            </p:cNvCxnSpPr>
            <p:nvPr/>
          </p:nvCxnSpPr>
          <p:spPr>
            <a:xfrm flipV="1">
              <a:off x="4577234" y="3710249"/>
              <a:ext cx="2956247" cy="82457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1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partial 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0656" y="5889751"/>
            <a:ext cx="2121156" cy="4884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bg1"/>
                </a:solidFill>
                <a:latin typeface="CronosPro-Regular"/>
                <a:cs typeface="CronosPro-Regular"/>
              </a:rPr>
              <a:t>, {}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0656" y="4534822"/>
            <a:ext cx="2121156" cy="4884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onosPro-Regular"/>
                <a:cs typeface="CronosPro-Regular"/>
              </a:rPr>
              <a:t>Secret, {}</a:t>
            </a:r>
          </a:p>
        </p:txBody>
      </p:sp>
      <p:sp>
        <p:nvSpPr>
          <p:cNvPr id="8" name="Rectangle 7"/>
          <p:cNvSpPr/>
          <p:nvPr/>
        </p:nvSpPr>
        <p:spPr>
          <a:xfrm>
            <a:off x="4876801" y="1936617"/>
            <a:ext cx="2438399" cy="4884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onosPro-Regular"/>
                <a:cs typeface="CronosPro-Regular"/>
              </a:rPr>
              <a:t>Secret, {</a:t>
            </a:r>
            <a:r>
              <a:rPr lang="en-US" sz="2000" dirty="0" err="1">
                <a:solidFill>
                  <a:schemeClr val="bg1"/>
                </a:solidFill>
                <a:latin typeface="CronosPro-Regular"/>
                <a:cs typeface="CronosPro-Regular"/>
              </a:rPr>
              <a:t>nuc</a:t>
            </a:r>
            <a:r>
              <a:rPr lang="en-US" sz="2000" dirty="0">
                <a:solidFill>
                  <a:schemeClr val="bg1"/>
                </a:solidFill>
                <a:latin typeface="CronosPro-Regular"/>
                <a:cs typeface="CronosPro-Regular"/>
              </a:rPr>
              <a:t>, crypto}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25277" y="3221763"/>
            <a:ext cx="2121154" cy="4884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onosPro-Regular"/>
                <a:cs typeface="CronosPro-Regular"/>
              </a:rPr>
              <a:t>Secret, {</a:t>
            </a:r>
            <a:r>
              <a:rPr lang="en-US" sz="2000" dirty="0" err="1">
                <a:solidFill>
                  <a:schemeClr val="bg1"/>
                </a:solidFill>
                <a:latin typeface="CronosPro-Regular"/>
                <a:cs typeface="CronosPro-Regular"/>
              </a:rPr>
              <a:t>nuc</a:t>
            </a:r>
            <a:r>
              <a:rPr lang="en-US" sz="2000" dirty="0">
                <a:solidFill>
                  <a:schemeClr val="bg1"/>
                </a:solidFill>
                <a:latin typeface="CronosPro-Regular"/>
                <a:cs typeface="CronosPro-Regular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96904" y="3221763"/>
            <a:ext cx="2121154" cy="4884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ronosPro-Regular"/>
                <a:cs typeface="CronosPro-Regular"/>
              </a:rPr>
              <a:t>Secret, {crypto}</a:t>
            </a:r>
          </a:p>
        </p:txBody>
      </p:sp>
      <p:cxnSp>
        <p:nvCxnSpPr>
          <p:cNvPr id="14" name="Straight Connector 13"/>
          <p:cNvCxnSpPr>
            <a:stCxn id="5" idx="0"/>
            <a:endCxn id="6" idx="2"/>
          </p:cNvCxnSpPr>
          <p:nvPr/>
        </p:nvCxnSpPr>
        <p:spPr>
          <a:xfrm flipV="1">
            <a:off x="6101234" y="5023308"/>
            <a:ext cx="0" cy="86644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0"/>
            <a:endCxn id="8" idx="2"/>
          </p:cNvCxnSpPr>
          <p:nvPr/>
        </p:nvCxnSpPr>
        <p:spPr>
          <a:xfrm flipV="1">
            <a:off x="3085854" y="2425104"/>
            <a:ext cx="3010146" cy="796659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0"/>
            <a:endCxn id="8" idx="2"/>
          </p:cNvCxnSpPr>
          <p:nvPr/>
        </p:nvCxnSpPr>
        <p:spPr>
          <a:xfrm flipH="1" flipV="1">
            <a:off x="6096001" y="2425104"/>
            <a:ext cx="2961481" cy="796659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0"/>
            <a:endCxn id="11" idx="2"/>
          </p:cNvCxnSpPr>
          <p:nvPr/>
        </p:nvCxnSpPr>
        <p:spPr>
          <a:xfrm flipH="1" flipV="1">
            <a:off x="3085854" y="3710249"/>
            <a:ext cx="3015380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0"/>
            <a:endCxn id="12" idx="2"/>
          </p:cNvCxnSpPr>
          <p:nvPr/>
        </p:nvCxnSpPr>
        <p:spPr>
          <a:xfrm flipV="1">
            <a:off x="6101235" y="3710249"/>
            <a:ext cx="2956247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025278" y="2425104"/>
            <a:ext cx="8092781" cy="3464647"/>
            <a:chOff x="501277" y="2425103"/>
            <a:chExt cx="8092781" cy="3464647"/>
          </a:xfrm>
        </p:grpSpPr>
        <p:sp>
          <p:nvSpPr>
            <p:cNvPr id="7" name="Rectangle 6"/>
            <p:cNvSpPr/>
            <p:nvPr/>
          </p:nvSpPr>
          <p:spPr>
            <a:xfrm>
              <a:off x="3352800" y="3221762"/>
              <a:ext cx="2438400" cy="4884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Conf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, {</a:t>
              </a:r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nuc,crypto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}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1277" y="4534821"/>
              <a:ext cx="2121154" cy="4884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Conf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, {</a:t>
              </a:r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nuc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2904" y="4534821"/>
              <a:ext cx="2121154" cy="4884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CronosPro-Regular"/>
                  <a:cs typeface="CronosPro-Regular"/>
                </a:rPr>
                <a:t>Conf</a:t>
              </a:r>
              <a:r>
                <a:rPr lang="en-US" sz="2000" dirty="0">
                  <a:solidFill>
                    <a:schemeClr val="bg1"/>
                  </a:solidFill>
                  <a:latin typeface="CronosPro-Regular"/>
                  <a:cs typeface="CronosPro-Regular"/>
                </a:rPr>
                <a:t>, {crypto}</a:t>
              </a:r>
            </a:p>
          </p:txBody>
        </p:sp>
        <p:cxnSp>
          <p:nvCxnSpPr>
            <p:cNvPr id="16" name="Straight Connector 15"/>
            <p:cNvCxnSpPr>
              <a:stCxn id="5" idx="0"/>
              <a:endCxn id="9" idx="2"/>
            </p:cNvCxnSpPr>
            <p:nvPr/>
          </p:nvCxnSpPr>
          <p:spPr>
            <a:xfrm flipH="1" flipV="1">
              <a:off x="1561854" y="5023308"/>
              <a:ext cx="3015380" cy="86644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5" idx="0"/>
              <a:endCxn id="10" idx="2"/>
            </p:cNvCxnSpPr>
            <p:nvPr/>
          </p:nvCxnSpPr>
          <p:spPr>
            <a:xfrm flipV="1">
              <a:off x="4577234" y="5023308"/>
              <a:ext cx="2956247" cy="86644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0"/>
              <a:endCxn id="11" idx="2"/>
            </p:cNvCxnSpPr>
            <p:nvPr/>
          </p:nvCxnSpPr>
          <p:spPr>
            <a:xfrm flipV="1">
              <a:off x="1561854" y="3710249"/>
              <a:ext cx="0" cy="82457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0"/>
              <a:endCxn id="12" idx="2"/>
            </p:cNvCxnSpPr>
            <p:nvPr/>
          </p:nvCxnSpPr>
          <p:spPr>
            <a:xfrm flipV="1">
              <a:off x="7533481" y="3710249"/>
              <a:ext cx="0" cy="82457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9" idx="0"/>
              <a:endCxn id="7" idx="2"/>
            </p:cNvCxnSpPr>
            <p:nvPr/>
          </p:nvCxnSpPr>
          <p:spPr>
            <a:xfrm flipV="1">
              <a:off x="1561854" y="3710249"/>
              <a:ext cx="3010146" cy="82457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0" idx="0"/>
              <a:endCxn id="7" idx="2"/>
            </p:cNvCxnSpPr>
            <p:nvPr/>
          </p:nvCxnSpPr>
          <p:spPr>
            <a:xfrm flipH="1" flipV="1">
              <a:off x="4572000" y="3710249"/>
              <a:ext cx="2961481" cy="824572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7" idx="0"/>
              <a:endCxn id="8" idx="2"/>
            </p:cNvCxnSpPr>
            <p:nvPr/>
          </p:nvCxnSpPr>
          <p:spPr>
            <a:xfrm flipV="1">
              <a:off x="4572000" y="2425103"/>
              <a:ext cx="0" cy="796659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64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89145" y="4256811"/>
            <a:ext cx="8582312" cy="1046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partial 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0656" y="5889751"/>
            <a:ext cx="2121156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, {}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0656" y="4534822"/>
            <a:ext cx="2121156" cy="4884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Secret, {}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1524" y="3221763"/>
            <a:ext cx="2257476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, {</a:t>
            </a:r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nuc,crypto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5040657" y="1936617"/>
            <a:ext cx="2121154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Sec, {</a:t>
            </a:r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nuc,crypto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025277" y="4534822"/>
            <a:ext cx="2121154" cy="4884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, {</a:t>
            </a:r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nuc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96904" y="4534822"/>
            <a:ext cx="2121154" cy="4884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, {crypto}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25277" y="3221763"/>
            <a:ext cx="2121154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Secret, {</a:t>
            </a:r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nuc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96904" y="3221763"/>
            <a:ext cx="2121154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Secret, {crypto}</a:t>
            </a:r>
          </a:p>
        </p:txBody>
      </p:sp>
      <p:cxnSp>
        <p:nvCxnSpPr>
          <p:cNvPr id="14" name="Straight Connector 13"/>
          <p:cNvCxnSpPr>
            <a:stCxn id="5" idx="0"/>
            <a:endCxn id="6" idx="2"/>
          </p:cNvCxnSpPr>
          <p:nvPr/>
        </p:nvCxnSpPr>
        <p:spPr>
          <a:xfrm flipV="1">
            <a:off x="6101234" y="5023308"/>
            <a:ext cx="0" cy="86644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0"/>
            <a:endCxn id="9" idx="2"/>
          </p:cNvCxnSpPr>
          <p:nvPr/>
        </p:nvCxnSpPr>
        <p:spPr>
          <a:xfrm flipH="1" flipV="1">
            <a:off x="3085854" y="5023308"/>
            <a:ext cx="3015380" cy="86644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0"/>
            <a:endCxn id="10" idx="2"/>
          </p:cNvCxnSpPr>
          <p:nvPr/>
        </p:nvCxnSpPr>
        <p:spPr>
          <a:xfrm flipV="1">
            <a:off x="6101235" y="5023308"/>
            <a:ext cx="2956247" cy="86644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0"/>
            <a:endCxn id="11" idx="2"/>
          </p:cNvCxnSpPr>
          <p:nvPr/>
        </p:nvCxnSpPr>
        <p:spPr>
          <a:xfrm flipV="1">
            <a:off x="3085854" y="3710249"/>
            <a:ext cx="0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0"/>
            <a:endCxn id="12" idx="2"/>
          </p:cNvCxnSpPr>
          <p:nvPr/>
        </p:nvCxnSpPr>
        <p:spPr>
          <a:xfrm flipV="1">
            <a:off x="9057481" y="3710249"/>
            <a:ext cx="0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0"/>
            <a:endCxn id="8" idx="2"/>
          </p:cNvCxnSpPr>
          <p:nvPr/>
        </p:nvCxnSpPr>
        <p:spPr>
          <a:xfrm flipV="1">
            <a:off x="3085854" y="2425104"/>
            <a:ext cx="3015380" cy="796659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0"/>
            <a:endCxn id="8" idx="2"/>
          </p:cNvCxnSpPr>
          <p:nvPr/>
        </p:nvCxnSpPr>
        <p:spPr>
          <a:xfrm flipH="1" flipV="1">
            <a:off x="6101235" y="2425104"/>
            <a:ext cx="2956247" cy="796659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0"/>
            <a:endCxn id="11" idx="2"/>
          </p:cNvCxnSpPr>
          <p:nvPr/>
        </p:nvCxnSpPr>
        <p:spPr>
          <a:xfrm flipH="1" flipV="1">
            <a:off x="3085854" y="3710249"/>
            <a:ext cx="3015380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0"/>
            <a:endCxn id="12" idx="2"/>
          </p:cNvCxnSpPr>
          <p:nvPr/>
        </p:nvCxnSpPr>
        <p:spPr>
          <a:xfrm flipV="1">
            <a:off x="6101235" y="3710249"/>
            <a:ext cx="2956247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" idx="0"/>
            <a:endCxn id="7" idx="2"/>
          </p:cNvCxnSpPr>
          <p:nvPr/>
        </p:nvCxnSpPr>
        <p:spPr>
          <a:xfrm flipV="1">
            <a:off x="3085854" y="3710249"/>
            <a:ext cx="3024408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0"/>
            <a:endCxn id="7" idx="2"/>
          </p:cNvCxnSpPr>
          <p:nvPr/>
        </p:nvCxnSpPr>
        <p:spPr>
          <a:xfrm flipH="1" flipV="1">
            <a:off x="6110263" y="3710249"/>
            <a:ext cx="2947219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0"/>
            <a:endCxn id="8" idx="2"/>
          </p:cNvCxnSpPr>
          <p:nvPr/>
        </p:nvCxnSpPr>
        <p:spPr>
          <a:xfrm flipH="1" flipV="1">
            <a:off x="6101234" y="2425104"/>
            <a:ext cx="9028" cy="796659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501935" y="5303568"/>
            <a:ext cx="19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  <a:latin typeface="CronosPro-Regular"/>
                <a:cs typeface="CronosPro-Regular"/>
              </a:rPr>
              <a:t>Incomparable</a:t>
            </a:r>
          </a:p>
        </p:txBody>
      </p:sp>
    </p:spTree>
    <p:extLst>
      <p:ext uri="{BB962C8B-B14F-4D97-AF65-F5344CB8AC3E}">
        <p14:creationId xmlns:p14="http://schemas.microsoft.com/office/powerpoint/2010/main" val="152755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>
            <a:extLst>
              <a:ext uri="{FF2B5EF4-FFF2-40B4-BE49-F238E27FC236}">
                <a16:creationId xmlns:a16="http://schemas.microsoft.com/office/drawing/2014/main" id="{E181AF98-0A53-FFF0-DE5D-426FD8F02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Multi-level Security (MLS)</a:t>
            </a:r>
          </a:p>
        </p:txBody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C6964BC1-6EC6-09C7-D192-D342A827BA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capability of a computer system to carry information with different sensitivities (i.e. classified information at different security levels), permit simultaneous access by users with different security clearances and needs-to-know, and prevent users from obtaining access to information for which they lack authorization. </a:t>
            </a:r>
          </a:p>
          <a:p>
            <a:pPr lvl="1"/>
            <a:r>
              <a:rPr lang="en-US" altLang="en-US"/>
              <a:t>Discretionary access control fails to achieve MLS</a:t>
            </a:r>
          </a:p>
          <a:p>
            <a:r>
              <a:rPr lang="en-US" altLang="en-US"/>
              <a:t>Typically use Mandatory Access Control</a:t>
            </a:r>
          </a:p>
          <a:p>
            <a:r>
              <a:rPr lang="en-US" altLang="en-US"/>
              <a:t>Primary Security Goal: Confidentiality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C16B6-1B28-B7F7-3CBD-9FF59F7F7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60628D3-5A11-4953-AC72-3B7458B6A144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4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781993" y="2916963"/>
            <a:ext cx="8582312" cy="10467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partial order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040656" y="5889751"/>
            <a:ext cx="2121156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, {}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0656" y="4534822"/>
            <a:ext cx="2121156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Secret, {}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1524" y="3221763"/>
            <a:ext cx="2257476" cy="4884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, {</a:t>
            </a:r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nuc,crypto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5040657" y="1936617"/>
            <a:ext cx="2121154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Sec, {</a:t>
            </a:r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nuc,crypto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2025277" y="4534822"/>
            <a:ext cx="2121154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, {</a:t>
            </a:r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nuc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96904" y="4534822"/>
            <a:ext cx="2121154" cy="488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Conf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, {crypto}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25277" y="3221763"/>
            <a:ext cx="2121154" cy="4884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Secret, {</a:t>
            </a:r>
            <a:r>
              <a:rPr lang="en-US" sz="2000" dirty="0" err="1">
                <a:solidFill>
                  <a:schemeClr val="tx1"/>
                </a:solidFill>
                <a:latin typeface="CronosPro-Regular"/>
                <a:cs typeface="CronosPro-Regular"/>
              </a:rPr>
              <a:t>nuc</a:t>
            </a:r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}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96904" y="3221763"/>
            <a:ext cx="2121154" cy="4884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ronosPro-Regular"/>
                <a:cs typeface="CronosPro-Regular"/>
              </a:rPr>
              <a:t>Secret, {crypto}</a:t>
            </a:r>
          </a:p>
        </p:txBody>
      </p:sp>
      <p:cxnSp>
        <p:nvCxnSpPr>
          <p:cNvPr id="14" name="Straight Connector 13"/>
          <p:cNvCxnSpPr>
            <a:stCxn id="5" idx="0"/>
            <a:endCxn id="6" idx="2"/>
          </p:cNvCxnSpPr>
          <p:nvPr/>
        </p:nvCxnSpPr>
        <p:spPr>
          <a:xfrm flipV="1">
            <a:off x="6101234" y="5023308"/>
            <a:ext cx="0" cy="86644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0"/>
            <a:endCxn id="9" idx="2"/>
          </p:cNvCxnSpPr>
          <p:nvPr/>
        </p:nvCxnSpPr>
        <p:spPr>
          <a:xfrm flipH="1" flipV="1">
            <a:off x="3085854" y="5023308"/>
            <a:ext cx="3015380" cy="86644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0"/>
            <a:endCxn id="10" idx="2"/>
          </p:cNvCxnSpPr>
          <p:nvPr/>
        </p:nvCxnSpPr>
        <p:spPr>
          <a:xfrm flipV="1">
            <a:off x="6101235" y="5023308"/>
            <a:ext cx="2956247" cy="86644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9" idx="0"/>
            <a:endCxn id="11" idx="2"/>
          </p:cNvCxnSpPr>
          <p:nvPr/>
        </p:nvCxnSpPr>
        <p:spPr>
          <a:xfrm flipV="1">
            <a:off x="3085854" y="3710249"/>
            <a:ext cx="0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0"/>
            <a:endCxn id="12" idx="2"/>
          </p:cNvCxnSpPr>
          <p:nvPr/>
        </p:nvCxnSpPr>
        <p:spPr>
          <a:xfrm flipV="1">
            <a:off x="9057481" y="3710249"/>
            <a:ext cx="0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0"/>
            <a:endCxn id="8" idx="2"/>
          </p:cNvCxnSpPr>
          <p:nvPr/>
        </p:nvCxnSpPr>
        <p:spPr>
          <a:xfrm flipV="1">
            <a:off x="3085854" y="2425104"/>
            <a:ext cx="3015380" cy="796659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0"/>
            <a:endCxn id="8" idx="2"/>
          </p:cNvCxnSpPr>
          <p:nvPr/>
        </p:nvCxnSpPr>
        <p:spPr>
          <a:xfrm flipH="1" flipV="1">
            <a:off x="6101235" y="2425104"/>
            <a:ext cx="2956247" cy="796659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0"/>
            <a:endCxn id="11" idx="2"/>
          </p:cNvCxnSpPr>
          <p:nvPr/>
        </p:nvCxnSpPr>
        <p:spPr>
          <a:xfrm flipH="1" flipV="1">
            <a:off x="3085854" y="3710249"/>
            <a:ext cx="3015380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0"/>
            <a:endCxn id="12" idx="2"/>
          </p:cNvCxnSpPr>
          <p:nvPr/>
        </p:nvCxnSpPr>
        <p:spPr>
          <a:xfrm flipV="1">
            <a:off x="6101235" y="3710249"/>
            <a:ext cx="2956247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" idx="0"/>
            <a:endCxn id="7" idx="2"/>
          </p:cNvCxnSpPr>
          <p:nvPr/>
        </p:nvCxnSpPr>
        <p:spPr>
          <a:xfrm flipV="1">
            <a:off x="3085854" y="3710249"/>
            <a:ext cx="3024408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0"/>
            <a:endCxn id="7" idx="2"/>
          </p:cNvCxnSpPr>
          <p:nvPr/>
        </p:nvCxnSpPr>
        <p:spPr>
          <a:xfrm flipH="1" flipV="1">
            <a:off x="6110263" y="3710249"/>
            <a:ext cx="2947219" cy="824572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0"/>
            <a:endCxn id="8" idx="2"/>
          </p:cNvCxnSpPr>
          <p:nvPr/>
        </p:nvCxnSpPr>
        <p:spPr>
          <a:xfrm flipH="1" flipV="1">
            <a:off x="6101234" y="2425104"/>
            <a:ext cx="9028" cy="796659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94783" y="2455298"/>
            <a:ext cx="19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  <a:latin typeface="CronosPro-Regular"/>
                <a:cs typeface="CronosPro-Regular"/>
              </a:rPr>
              <a:t>Incomparable</a:t>
            </a:r>
          </a:p>
        </p:txBody>
      </p:sp>
    </p:spTree>
    <p:extLst>
      <p:ext uri="{BB962C8B-B14F-4D97-AF65-F5344CB8AC3E}">
        <p14:creationId xmlns:p14="http://schemas.microsoft.com/office/powerpoint/2010/main" val="533298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3F7DD816-4469-4A4F-839B-148645D9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Access Privileges</a:t>
            </a:r>
          </a:p>
        </p:txBody>
      </p:sp>
      <p:pic>
        <p:nvPicPr>
          <p:cNvPr id="14340" name="Picture 3">
            <a:extLst>
              <a:ext uri="{FF2B5EF4-FFF2-40B4-BE49-F238E27FC236}">
                <a16:creationId xmlns:a16="http://schemas.microsoft.com/office/drawing/2014/main" id="{C5A9F2FF-2272-4C1E-B1D5-C2DE68CB3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19667"/>
            <a:ext cx="10058400" cy="383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E275-5976-44D1-988E-40BDA400D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6A184-B1B3-4B47-8DFD-32F8EAA087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Multiple levels of security and data</a:t>
            </a:r>
          </a:p>
          <a:p>
            <a:r>
              <a:rPr lang="en-US" sz="2400" dirty="0"/>
              <a:t>Subject at a high level may not convey info to a subject at a non-comparable level:</a:t>
            </a:r>
          </a:p>
          <a:p>
            <a:r>
              <a:rPr lang="en-US" sz="2400" dirty="0"/>
              <a:t>No read up (ss-property): a subj can only read an obj of less or equal sec level</a:t>
            </a:r>
          </a:p>
          <a:p>
            <a:r>
              <a:rPr lang="en-US" sz="2400" dirty="0"/>
              <a:t>No write down (*-property): a subj can only write into an obj of greater or equal sec level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BE72F-C30B-43D4-B875-5002FB13BA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836" r="8681"/>
          <a:stretch/>
        </p:blipFill>
        <p:spPr>
          <a:xfrm>
            <a:off x="5955029" y="1845945"/>
            <a:ext cx="5541542" cy="42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71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F0A78-68F0-4BD4-9A8A-D74A8CD8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Bell-</a:t>
            </a:r>
            <a:r>
              <a:rPr lang="en-US" dirty="0" err="1"/>
              <a:t>Lapadula</a:t>
            </a:r>
            <a:r>
              <a:rPr lang="en-US" dirty="0"/>
              <a:t> – Read down, Write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29A8B3-87B3-49B8-BF63-77B48707D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864704"/>
          </a:xfrm>
        </p:spPr>
        <p:txBody>
          <a:bodyPr>
            <a:normAutofit/>
          </a:bodyPr>
          <a:lstStyle/>
          <a:p>
            <a:r>
              <a:rPr lang="en-US" sz="2000" dirty="0"/>
              <a:t>The object labels used by many world governments are confidential, secret, and top-secret. This security model is known as </a:t>
            </a:r>
            <a:r>
              <a:rPr lang="en-US" sz="2000" b="1" dirty="0"/>
              <a:t>Bell-</a:t>
            </a:r>
            <a:r>
              <a:rPr lang="en-US" sz="2000" b="1" dirty="0" err="1"/>
              <a:t>Lapadulla</a:t>
            </a:r>
            <a:r>
              <a:rPr lang="en-US" sz="2000" dirty="0"/>
              <a:t>: </a:t>
            </a:r>
          </a:p>
          <a:p>
            <a:pPr lvl="1"/>
            <a:r>
              <a:rPr lang="en-US" sz="2000" dirty="0"/>
              <a:t>“Top Secret” shall be applied to information, of which the unauthorized disclosure could reasonably be expected to cause exceptionally grave damage to national security.</a:t>
            </a:r>
          </a:p>
          <a:p>
            <a:pPr lvl="1"/>
            <a:r>
              <a:rPr lang="en-US" sz="2000" dirty="0"/>
              <a:t>“Secret” shall be applied to information, of which the unauthorized disclosure could reasonably be expected to cause serious damage to national security.</a:t>
            </a:r>
          </a:p>
          <a:p>
            <a:pPr lvl="1"/>
            <a:r>
              <a:rPr lang="en-US" sz="2000" dirty="0"/>
              <a:t>“Confidential” shall be applied to information, of which the unauthorized disclosure could reasonably be expected to cause damage to national security.1</a:t>
            </a:r>
          </a:p>
          <a:p>
            <a:pPr lvl="1"/>
            <a:r>
              <a:rPr lang="en-US" sz="2000" dirty="0"/>
              <a:t>Private sector companies use labels such as “Internal Use Only” and “Company Proprietary” to categorize information.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5D83E1-E3B6-48E6-8D8D-B872FB5E3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" r="4767" b="8889"/>
          <a:stretch/>
        </p:blipFill>
        <p:spPr bwMode="auto">
          <a:xfrm>
            <a:off x="44449" y="0"/>
            <a:ext cx="12103100" cy="685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60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CA646-C417-49FD-A3C3-0714A2AC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BIBA Model – read up, write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527E-A24D-4777-9654-52998FEAD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inverse of Bell-</a:t>
            </a:r>
            <a:r>
              <a:rPr lang="en-US" sz="2000" dirty="0" err="1"/>
              <a:t>LaPadula</a:t>
            </a:r>
            <a:r>
              <a:rPr lang="en-US" sz="2000" dirty="0"/>
              <a:t> used in corporate structures because where as BLP is for keeping confidentiality, Biba is for maintaining consistency (integrity) in information from the top down. </a:t>
            </a:r>
          </a:p>
          <a:p>
            <a:endParaRPr lang="en-US" sz="2000" dirty="0"/>
          </a:p>
          <a:p>
            <a:r>
              <a:rPr lang="en-US" sz="2000" dirty="0"/>
              <a:t>Biba allows compartmentalization based on reporting structures. Supervisors can read/write with peers. Write to subordinates, who can read that information.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050" name="Picture 2" descr="Two Laws of Biba Model The satisfaction of both Biba laws ...">
            <a:extLst>
              <a:ext uri="{FF2B5EF4-FFF2-40B4-BE49-F238E27FC236}">
                <a16:creationId xmlns:a16="http://schemas.microsoft.com/office/drawing/2014/main" id="{B5D695F6-F272-42A4-90CB-9B48DCB6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" y="294746"/>
            <a:ext cx="12164913" cy="626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17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7B64A48-5721-40E5-AFC4-58243159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25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36197F-2721-4AA3-8BFB-404F3BF2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with MLS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9A796-4A4A-44E7-81A4-0C50756BC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When may a subject read an object?</a:t>
            </a:r>
          </a:p>
          <a:p>
            <a:pPr lvl="1"/>
            <a:r>
              <a:rPr lang="en-US" sz="2400" dirty="0"/>
              <a:t>Threat:  subject attempts to read information for which it is not cleared</a:t>
            </a:r>
          </a:p>
          <a:p>
            <a:pPr lvl="1"/>
            <a:r>
              <a:rPr lang="en-US" sz="2400" dirty="0"/>
              <a:t>e.g., subject with clearance Unclassified attempts to read Top Secret information</a:t>
            </a:r>
          </a:p>
          <a:p>
            <a:r>
              <a:rPr lang="en-US" sz="2400" dirty="0"/>
              <a:t>When may a subject write an object?</a:t>
            </a:r>
          </a:p>
          <a:p>
            <a:pPr lvl="1"/>
            <a:r>
              <a:rPr lang="en-US" sz="2400" dirty="0"/>
              <a:t>Threat:  subject attempts to launder information by writing into a lower-security object</a:t>
            </a:r>
          </a:p>
          <a:p>
            <a:pPr lvl="1"/>
            <a:r>
              <a:rPr lang="en-US" sz="2400" dirty="0"/>
              <a:t>e.g., subject with clearance Top Secret reads Top Secret information then writes it into an Unclassified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90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ECCE-D062-4DFC-BC9E-EEB58C29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with MLS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8ED5-C702-4A83-B774-0246D3778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When may a subject read an object?</a:t>
            </a:r>
          </a:p>
          <a:p>
            <a:pPr lvl="1"/>
            <a:r>
              <a:rPr lang="en-US" sz="2400" dirty="0"/>
              <a:t>S may read O if L(O) ⊑ L(S)</a:t>
            </a:r>
          </a:p>
          <a:p>
            <a:pPr lvl="1"/>
            <a:r>
              <a:rPr lang="en-US" sz="2400" dirty="0"/>
              <a:t>object's classification must be below (or equal to) subject's clearance</a:t>
            </a:r>
          </a:p>
          <a:p>
            <a:pPr lvl="1"/>
            <a:r>
              <a:rPr lang="en-US" sz="2400" dirty="0"/>
              <a:t>"no read up"</a:t>
            </a:r>
          </a:p>
          <a:p>
            <a:r>
              <a:rPr lang="en-US" sz="2400" dirty="0"/>
              <a:t>When may a subject write an object?</a:t>
            </a:r>
          </a:p>
          <a:p>
            <a:pPr lvl="1"/>
            <a:r>
              <a:rPr lang="en-US" sz="2400" dirty="0"/>
              <a:t>S may write O if L(S) ⊑ L(O)</a:t>
            </a:r>
          </a:p>
          <a:p>
            <a:pPr lvl="1"/>
            <a:r>
              <a:rPr lang="en-US" sz="2400" dirty="0"/>
              <a:t>object's classification must be above (or equal to) subject's clearance</a:t>
            </a:r>
          </a:p>
          <a:p>
            <a:pPr lvl="1"/>
            <a:r>
              <a:rPr lang="en-US" sz="2400" dirty="0"/>
              <a:t>"no write down"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10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C7270-1FAE-4CD7-889B-EAFEF9AD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with MLS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D61CC-0084-4C3C-91AD-8BA55C7F6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Scenario:</a:t>
            </a:r>
          </a:p>
          <a:p>
            <a:pPr lvl="1"/>
            <a:r>
              <a:rPr lang="en-US" sz="2400" dirty="0"/>
              <a:t>Colonel with clearance (Secret, {nuclear, Europe})</a:t>
            </a:r>
          </a:p>
          <a:p>
            <a:pPr lvl="1"/>
            <a:r>
              <a:rPr lang="en-US" sz="2400" dirty="0" err="1"/>
              <a:t>DocA</a:t>
            </a:r>
            <a:r>
              <a:rPr lang="en-US" sz="2400" dirty="0"/>
              <a:t> with classification (Confidential, {nuclear})</a:t>
            </a:r>
          </a:p>
          <a:p>
            <a:pPr lvl="1"/>
            <a:r>
              <a:rPr lang="en-US" sz="2400" dirty="0" err="1"/>
              <a:t>DocB</a:t>
            </a:r>
            <a:r>
              <a:rPr lang="en-US" sz="2400" dirty="0"/>
              <a:t> with classification (Secret, {Europe, US})</a:t>
            </a:r>
          </a:p>
          <a:p>
            <a:pPr lvl="1"/>
            <a:r>
              <a:rPr lang="en-US" sz="2400" dirty="0" err="1"/>
              <a:t>DocC</a:t>
            </a:r>
            <a:r>
              <a:rPr lang="en-US" sz="2400" dirty="0"/>
              <a:t> with classification (Top Secret, {nuclear, Europe})</a:t>
            </a:r>
          </a:p>
          <a:p>
            <a:r>
              <a:rPr lang="en-US" sz="2400" dirty="0"/>
              <a:t>Which documents may Colonel read?</a:t>
            </a:r>
          </a:p>
        </p:txBody>
      </p:sp>
    </p:spTree>
    <p:extLst>
      <p:ext uri="{BB962C8B-B14F-4D97-AF65-F5344CB8AC3E}">
        <p14:creationId xmlns:p14="http://schemas.microsoft.com/office/powerpoint/2010/main" val="30761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CB40-B773-4180-A3F5-F701421A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with MLS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08BED-F785-4604-B53B-B569BB1C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Scenario:</a:t>
            </a:r>
          </a:p>
          <a:p>
            <a:pPr lvl="1"/>
            <a:r>
              <a:rPr lang="en-US" sz="2400" dirty="0"/>
              <a:t>Colonel with clearance (Secret, {nuclear, Europe})</a:t>
            </a:r>
          </a:p>
          <a:p>
            <a:pPr lvl="1"/>
            <a:r>
              <a:rPr lang="en-US" sz="2400" dirty="0" err="1"/>
              <a:t>DocA</a:t>
            </a:r>
            <a:r>
              <a:rPr lang="en-US" sz="2400" dirty="0"/>
              <a:t> with classification (Confidential, {nuclear})</a:t>
            </a:r>
          </a:p>
          <a:p>
            <a:pPr lvl="1"/>
            <a:r>
              <a:rPr lang="en-US" sz="2400" dirty="0" err="1"/>
              <a:t>DocB</a:t>
            </a:r>
            <a:r>
              <a:rPr lang="en-US" sz="2400" dirty="0"/>
              <a:t> with classification (Secret, {Europe, US})</a:t>
            </a:r>
          </a:p>
          <a:p>
            <a:pPr lvl="1"/>
            <a:r>
              <a:rPr lang="en-US" sz="2400" dirty="0" err="1"/>
              <a:t>DocC</a:t>
            </a:r>
            <a:r>
              <a:rPr lang="en-US" sz="2400" dirty="0"/>
              <a:t> with classification (Top Secret, {nuclear, Europe})</a:t>
            </a:r>
          </a:p>
          <a:p>
            <a:r>
              <a:rPr lang="en-US" sz="2400" dirty="0"/>
              <a:t>Which documents may Colonel write?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92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2">
            <a:extLst>
              <a:ext uri="{FF2B5EF4-FFF2-40B4-BE49-F238E27FC236}">
                <a16:creationId xmlns:a16="http://schemas.microsoft.com/office/drawing/2014/main" id="{DA63F021-5BC5-996E-9D1E-C92254659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Bell-LaPadula Model: A MAC Model for Achieving Multi-level Security</a:t>
            </a:r>
          </a:p>
        </p:txBody>
      </p:sp>
      <p:sp>
        <p:nvSpPr>
          <p:cNvPr id="20486" name="Rectangle 3">
            <a:extLst>
              <a:ext uri="{FF2B5EF4-FFF2-40B4-BE49-F238E27FC236}">
                <a16:creationId xmlns:a16="http://schemas.microsoft.com/office/drawing/2014/main" id="{869FEEEB-63E0-2A1D-F886-7A387CE9E6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Introduce in 1973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Air Force was concerned with security in time-sharing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Many OS bugs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Accidental misuse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Main Objective: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Enable one to formally show that a computer system can securely process classified information</a:t>
            </a:r>
            <a:endParaRPr lang="en-US" altLang="en-US" sz="2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BDF3B-B914-3CA8-CF1A-47D9B788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76E29DE-8374-435D-AE35-9F817952D765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5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6582-3EED-452B-871E-992B8856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Laundering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15C8-E18F-4F93-B1E5-DF611174C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Earlier concern:  "subject with clearance Top Secret reads Top Secret information then writes it into an Unclassified file"</a:t>
            </a:r>
          </a:p>
          <a:p>
            <a:pPr lvl="1"/>
            <a:r>
              <a:rPr lang="en-US" sz="2000" dirty="0"/>
              <a:t>S reads O1 then writes O2</a:t>
            </a:r>
          </a:p>
          <a:p>
            <a:pPr lvl="1"/>
            <a:r>
              <a:rPr lang="en-US" sz="2000" dirty="0"/>
              <a:t>where L(O2) ⊏ L(O1)</a:t>
            </a:r>
          </a:p>
          <a:p>
            <a:pPr lvl="1"/>
            <a:r>
              <a:rPr lang="en-US" sz="2000" dirty="0"/>
              <a:t>and regardless of L(S)</a:t>
            </a:r>
          </a:p>
          <a:p>
            <a:r>
              <a:rPr lang="en-US" sz="2000" dirty="0"/>
              <a:t>Prohibited by MLS rules:</a:t>
            </a:r>
          </a:p>
          <a:p>
            <a:pPr lvl="1"/>
            <a:r>
              <a:rPr lang="en-US" sz="2000" dirty="0"/>
              <a:t>S read O1, so L(O1) ⊑ L(S)</a:t>
            </a:r>
          </a:p>
          <a:p>
            <a:pPr lvl="1"/>
            <a:r>
              <a:rPr lang="en-US" sz="2000" dirty="0"/>
              <a:t>S wrote O2, so L(S) ⊑ L(O2)</a:t>
            </a:r>
          </a:p>
          <a:p>
            <a:pPr lvl="1"/>
            <a:r>
              <a:rPr lang="en-US" sz="2000" dirty="0"/>
              <a:t>So L(O1) ⊑ L(S) ⊑ L(O2)</a:t>
            </a:r>
          </a:p>
          <a:p>
            <a:pPr lvl="1"/>
            <a:r>
              <a:rPr lang="en-US" sz="2000" dirty="0"/>
              <a:t>Hence L(O1) ⊑ L(O2)</a:t>
            </a:r>
          </a:p>
        </p:txBody>
      </p:sp>
    </p:spTree>
    <p:extLst>
      <p:ext uri="{BB962C8B-B14F-4D97-AF65-F5344CB8AC3E}">
        <p14:creationId xmlns:p14="http://schemas.microsoft.com/office/powerpoint/2010/main" val="2341377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DC9B7-1029-49D3-8F3D-0E1F9D35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0024-16EF-427C-A32B-8D77993BC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is done a number of ways, which comes down to an access control list (ACL) of one type or another. </a:t>
            </a:r>
          </a:p>
          <a:p>
            <a:r>
              <a:rPr lang="en-US" sz="2000" dirty="0"/>
              <a:t>ACLs are placed on objects, containing a list of subjects and their entitlements to that object.</a:t>
            </a:r>
          </a:p>
          <a:p>
            <a:r>
              <a:rPr lang="en-US" sz="2000" dirty="0"/>
              <a:t>A similar method that specifies which subjects and objects users or groups can access is called a capability table ​</a:t>
            </a:r>
          </a:p>
          <a:p>
            <a:r>
              <a:rPr lang="en-US" sz="2000" dirty="0"/>
              <a:t>These specifications are frequently complex matrices, rather than simple lists or tables​</a:t>
            </a:r>
          </a:p>
          <a:p>
            <a:r>
              <a:rPr lang="en-US" sz="2000" dirty="0"/>
              <a:t>In general, ACLs enable administrations to restrict access according to user, computer, time, duration, or even a particular file</a:t>
            </a:r>
          </a:p>
        </p:txBody>
      </p:sp>
    </p:spTree>
    <p:extLst>
      <p:ext uri="{BB962C8B-B14F-4D97-AF65-F5344CB8AC3E}">
        <p14:creationId xmlns:p14="http://schemas.microsoft.com/office/powerpoint/2010/main" val="2477095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5B43-144B-4D8C-B59C-C0ED957A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8D351-67B0-4B53-9A49-9AD90D387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general, ACLs regulate:​</a:t>
            </a:r>
          </a:p>
          <a:p>
            <a:pPr lvl="1"/>
            <a:r>
              <a:rPr lang="en-US" sz="2000" dirty="0"/>
              <a:t>Who can use the system​</a:t>
            </a:r>
          </a:p>
          <a:p>
            <a:pPr lvl="1"/>
            <a:r>
              <a:rPr lang="en-US" sz="2000" dirty="0"/>
              <a:t>What authorized users can access​</a:t>
            </a:r>
          </a:p>
          <a:p>
            <a:pPr lvl="1"/>
            <a:r>
              <a:rPr lang="en-US" sz="2000" dirty="0"/>
              <a:t>When authorized users can access the system​</a:t>
            </a:r>
          </a:p>
          <a:p>
            <a:pPr lvl="1"/>
            <a:r>
              <a:rPr lang="en-US" sz="2000" dirty="0"/>
              <a:t>Where authorized users can access the system from​</a:t>
            </a:r>
          </a:p>
          <a:p>
            <a:pPr lvl="1"/>
            <a:r>
              <a:rPr lang="en-US" sz="2000" dirty="0"/>
              <a:t>How authorized users can access the system​</a:t>
            </a:r>
          </a:p>
          <a:p>
            <a:pPr lvl="1"/>
            <a:r>
              <a:rPr lang="en-US" sz="2000" dirty="0"/>
              <a:t>Restricting what users can access, e.g., printers, files, communications,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3456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cess Control List illustration | Download Scientific Diagram">
            <a:extLst>
              <a:ext uri="{FF2B5EF4-FFF2-40B4-BE49-F238E27FC236}">
                <a16:creationId xmlns:a16="http://schemas.microsoft.com/office/drawing/2014/main" id="{B03682E7-D236-4D52-AC65-F6A0D4CBFE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t="4189" r="1921" b="19814"/>
          <a:stretch/>
        </p:blipFill>
        <p:spPr bwMode="auto">
          <a:xfrm>
            <a:off x="336550" y="0"/>
            <a:ext cx="11518900" cy="685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5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4E7E-6A3A-4951-B5C5-13688D35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94BD80-7ACB-42A9-995B-DDB056631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961" y="2262981"/>
            <a:ext cx="10464078" cy="42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06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27FF-B1F4-4107-98D1-AC7E31CD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E2BC-E325-4E4F-AAB5-F2F92490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role-based access control system</a:t>
            </a:r>
          </a:p>
          <a:p>
            <a:r>
              <a:rPr lang="en-US" sz="2400" dirty="0"/>
              <a:t>Two users: Carla (student) and Dirk (teacher)</a:t>
            </a:r>
          </a:p>
          <a:p>
            <a:r>
              <a:rPr lang="en-US" sz="2400" dirty="0"/>
              <a:t>Carla (Class: s)</a:t>
            </a:r>
          </a:p>
          <a:p>
            <a:r>
              <a:rPr lang="en-US" sz="2400" dirty="0"/>
              <a:t>Dirk (Class: T); can also login as a students thus (Class: s)</a:t>
            </a:r>
          </a:p>
          <a:p>
            <a:r>
              <a:rPr lang="en-US" sz="2400" dirty="0"/>
              <a:t>A student role has a lower security clearance</a:t>
            </a:r>
          </a:p>
          <a:p>
            <a:r>
              <a:rPr lang="en-US" sz="2400" dirty="0"/>
              <a:t>A teacher role has a higher security clearance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75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5EF8-DF55-4AD7-9538-9D3F622B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F48E3-C109-4BE5-8DC3-EC9AEC74B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Dirk creates f1; Carla creates f2</a:t>
            </a:r>
          </a:p>
          <a:p>
            <a:r>
              <a:rPr lang="en-US" dirty="0"/>
              <a:t>Carla can read/write to f2</a:t>
            </a:r>
          </a:p>
          <a:p>
            <a:r>
              <a:rPr lang="en-US" dirty="0"/>
              <a:t>Carla can’t read f1</a:t>
            </a:r>
          </a:p>
          <a:p>
            <a:r>
              <a:rPr lang="en-US" dirty="0"/>
              <a:t>Dirk can read/write f1</a:t>
            </a:r>
          </a:p>
          <a:p>
            <a:r>
              <a:rPr lang="en-US" dirty="0"/>
              <a:t>Dirk can read f2 (if perm)</a:t>
            </a:r>
          </a:p>
          <a:p>
            <a:r>
              <a:rPr lang="en-US" dirty="0"/>
              <a:t>Dirk can read/write f2 only as a </a:t>
            </a:r>
            <a:r>
              <a:rPr lang="en-US" dirty="0" err="1"/>
              <a:t>stu</a:t>
            </a:r>
            <a:endParaRPr lang="en-US" dirty="0"/>
          </a:p>
          <a:p>
            <a:endParaRPr lang="en-US" dirty="0"/>
          </a:p>
          <a:p>
            <a:r>
              <a:rPr lang="en-US" dirty="0"/>
              <a:t>Dirk reads f2; want create f3 (comments)</a:t>
            </a:r>
          </a:p>
          <a:p>
            <a:r>
              <a:rPr lang="en-US" dirty="0"/>
              <a:t>Dirk signs in as a </a:t>
            </a:r>
            <a:r>
              <a:rPr lang="en-US" dirty="0" err="1"/>
              <a:t>stu</a:t>
            </a:r>
            <a:r>
              <a:rPr lang="en-US" dirty="0"/>
              <a:t> (so Carla can read)</a:t>
            </a:r>
          </a:p>
          <a:p>
            <a:r>
              <a:rPr lang="en-US" dirty="0"/>
              <a:t>As a teacher, Dirk cannot create a </a:t>
            </a:r>
          </a:p>
          <a:p>
            <a:r>
              <a:rPr lang="en-US" dirty="0"/>
              <a:t>   file at </a:t>
            </a:r>
            <a:r>
              <a:rPr lang="en-US" dirty="0" err="1"/>
              <a:t>stu</a:t>
            </a:r>
            <a:r>
              <a:rPr lang="en-US" dirty="0"/>
              <a:t> classification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2D4A0-ABE1-4A4A-BFFF-34B1A75D0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209"/>
            <a:ext cx="5448300" cy="68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262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98743-B7F6-46BD-A9EA-6F32ED9B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D668C-0459-4E79-9BA5-95142764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Dirk as a teacher creates exam (f4)</a:t>
            </a:r>
          </a:p>
          <a:p>
            <a:r>
              <a:rPr lang="en-US" sz="2400" dirty="0"/>
              <a:t>Must log in as a teacher to read</a:t>
            </a:r>
          </a:p>
          <a:p>
            <a:r>
              <a:rPr lang="en-US" sz="2400" dirty="0"/>
              <a:t>   template</a:t>
            </a:r>
          </a:p>
          <a:p>
            <a:endParaRPr lang="en-US" sz="2400" dirty="0"/>
          </a:p>
          <a:p>
            <a:r>
              <a:rPr lang="en-US" sz="2400" dirty="0"/>
              <a:t>Dirk wants to give Carla access to read f4</a:t>
            </a:r>
          </a:p>
          <a:p>
            <a:r>
              <a:rPr lang="en-US" sz="2400" dirty="0"/>
              <a:t>Dirk can’t do that; an admin must do</a:t>
            </a:r>
          </a:p>
          <a:p>
            <a:r>
              <a:rPr lang="en-US" sz="2400" dirty="0"/>
              <a:t> An admin downgrades f4 class to c1-s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57E1E-975A-4C6E-AF13-1FD9AE90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49" y="0"/>
            <a:ext cx="5439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5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1851-8185-4C83-9CE7-0194DA7D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32C72-1661-4706-873B-09841CBE5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Carla writes answers to f5 (at c1-t level)</a:t>
            </a:r>
          </a:p>
          <a:p>
            <a:r>
              <a:rPr lang="en-US" sz="2400" dirty="0"/>
              <a:t> -- An example of write up</a:t>
            </a:r>
          </a:p>
          <a:p>
            <a:r>
              <a:rPr lang="en-US" sz="2400" dirty="0"/>
              <a:t>Dirk can read f5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67290-896F-4D57-BA2C-3A623D6B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1" y="2565524"/>
            <a:ext cx="6146800" cy="415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0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>
            <a:extLst>
              <a:ext uri="{FF2B5EF4-FFF2-40B4-BE49-F238E27FC236}">
                <a16:creationId xmlns:a16="http://schemas.microsoft.com/office/drawing/2014/main" id="{24BF88CE-4856-1B76-73C2-91048B53A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a Security Model?</a:t>
            </a:r>
          </a:p>
        </p:txBody>
      </p:sp>
      <p:sp>
        <p:nvSpPr>
          <p:cNvPr id="21510" name="Rectangle 3">
            <a:extLst>
              <a:ext uri="{FF2B5EF4-FFF2-40B4-BE49-F238E27FC236}">
                <a16:creationId xmlns:a16="http://schemas.microsoft.com/office/drawing/2014/main" id="{8F406A61-06E3-8879-09B7-5E27B06F3F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>
                <a:solidFill>
                  <a:srgbClr val="FF0000"/>
                </a:solidFill>
              </a:rPr>
              <a:t>model</a:t>
            </a:r>
            <a:r>
              <a:rPr lang="en-US" altLang="en-US"/>
              <a:t> describes the system</a:t>
            </a:r>
          </a:p>
          <a:p>
            <a:pPr lvl="1" eaLnBrk="1" hangingPunct="1"/>
            <a:r>
              <a:rPr lang="en-US" altLang="en-US"/>
              <a:t>e.g., a high level specification or an abstract machine description of what the system does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>
                <a:solidFill>
                  <a:srgbClr val="FF0000"/>
                </a:solidFill>
              </a:rPr>
              <a:t>security policy</a:t>
            </a:r>
          </a:p>
          <a:p>
            <a:pPr lvl="1" eaLnBrk="1" hangingPunct="1"/>
            <a:r>
              <a:rPr lang="en-US" altLang="en-US"/>
              <a:t>defines the security requirements for a given system </a:t>
            </a:r>
          </a:p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Verification techniques</a:t>
            </a:r>
            <a:r>
              <a:rPr lang="en-US" altLang="en-US"/>
              <a:t> that can be used to show that a policy is satisfied by a system </a:t>
            </a:r>
          </a:p>
          <a:p>
            <a:pPr eaLnBrk="1" hangingPunct="1"/>
            <a:r>
              <a:rPr lang="en-US" altLang="en-US"/>
              <a:t>System Model + Security Policy = Security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087CB-FAA2-09F6-9851-EF919B1B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93DB737-1355-4850-83B2-5749593E9404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6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>
            <a:extLst>
              <a:ext uri="{FF2B5EF4-FFF2-40B4-BE49-F238E27FC236}">
                <a16:creationId xmlns:a16="http://schemas.microsoft.com/office/drawing/2014/main" id="{DF443D9F-A384-FF4C-1743-56C536633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Approach of BLP</a:t>
            </a:r>
          </a:p>
        </p:txBody>
      </p:sp>
      <p:sp>
        <p:nvSpPr>
          <p:cNvPr id="22534" name="Rectangle 3">
            <a:extLst>
              <a:ext uri="{FF2B5EF4-FFF2-40B4-BE49-F238E27FC236}">
                <a16:creationId xmlns:a16="http://schemas.microsoft.com/office/drawing/2014/main" id="{00197F4F-1A53-451A-0746-3ACF9D9B01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Use state-transition systems to describe computer systems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Define a system as secure </a:t>
            </a:r>
            <a:r>
              <a:rPr lang="en-US" altLang="en-US" dirty="0" err="1"/>
              <a:t>iff</a:t>
            </a:r>
            <a:r>
              <a:rPr lang="en-US" altLang="en-US" dirty="0"/>
              <a:t>. every reachable state satisfies 3 properties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simple-security property, *-property, discretionary-security property</a:t>
            </a:r>
          </a:p>
          <a:p>
            <a:pPr eaLnBrk="1" hangingPunct="1">
              <a:lnSpc>
                <a:spcPct val="90000"/>
              </a:lnSpc>
            </a:pPr>
            <a:endParaRPr lang="en-US" altLang="en-US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Prove a Basic Security Theorem (BST)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so that give the description of a system, one can prove that the system is secure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CBBDE-B6A6-6136-96E7-A95C1923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84C860F-059A-4D68-824D-25C4A855F69E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7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>
            <a:extLst>
              <a:ext uri="{FF2B5EF4-FFF2-40B4-BE49-F238E27FC236}">
                <a16:creationId xmlns:a16="http://schemas.microsoft.com/office/drawing/2014/main" id="{DC12D3A1-6098-930E-0E2E-0272DA13E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The BLP Security Model</a:t>
            </a:r>
            <a:endParaRPr lang="en-US" altLang="en-US" sz="4000" b="1">
              <a:solidFill>
                <a:srgbClr val="CC0000"/>
              </a:solidFill>
            </a:endParaRPr>
          </a:p>
        </p:txBody>
      </p:sp>
      <p:sp>
        <p:nvSpPr>
          <p:cNvPr id="23558" name="Rectangle 3">
            <a:extLst>
              <a:ext uri="{FF2B5EF4-FFF2-40B4-BE49-F238E27FC236}">
                <a16:creationId xmlns:a16="http://schemas.microsoft.com/office/drawing/2014/main" id="{043167F6-B629-ECF1-102B-1EAEA042E0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computer system is modeled as a state-transition system</a:t>
            </a:r>
          </a:p>
          <a:p>
            <a:pPr lvl="1" eaLnBrk="1" hangingPunct="1"/>
            <a:r>
              <a:rPr lang="en-US" altLang="en-US"/>
              <a:t>There is a set of subjects; some are designated as </a:t>
            </a:r>
            <a:r>
              <a:rPr lang="en-US" altLang="en-US">
                <a:solidFill>
                  <a:srgbClr val="C00000"/>
                </a:solidFill>
              </a:rPr>
              <a:t>trusted</a:t>
            </a:r>
            <a:r>
              <a:rPr lang="en-US" altLang="en-US"/>
              <a:t>.</a:t>
            </a:r>
          </a:p>
          <a:p>
            <a:pPr lvl="1" eaLnBrk="1" hangingPunct="1"/>
            <a:r>
              <a:rPr lang="en-US" altLang="en-US"/>
              <a:t>Each state has objects, an access matrix, and the current access information.</a:t>
            </a:r>
          </a:p>
          <a:p>
            <a:pPr lvl="1" eaLnBrk="1" hangingPunct="1"/>
            <a:r>
              <a:rPr lang="en-US" altLang="en-US"/>
              <a:t>There are state transition rules describing how a system can go from one state to another</a:t>
            </a:r>
          </a:p>
          <a:p>
            <a:pPr lvl="1" eaLnBrk="1" hangingPunct="1"/>
            <a:r>
              <a:rPr lang="en-US" altLang="en-US"/>
              <a:t>Each subject s has a maximal sec level L</a:t>
            </a:r>
            <a:r>
              <a:rPr lang="en-US" altLang="en-US" baseline="-25000"/>
              <a:t>m</a:t>
            </a:r>
            <a:r>
              <a:rPr lang="en-US" altLang="en-US"/>
              <a:t>(s), and a current sec level L</a:t>
            </a:r>
            <a:r>
              <a:rPr lang="en-US" altLang="en-US" baseline="-25000"/>
              <a:t>c</a:t>
            </a:r>
            <a:r>
              <a:rPr lang="en-US" altLang="en-US"/>
              <a:t>(s)</a:t>
            </a:r>
          </a:p>
          <a:p>
            <a:pPr lvl="1" eaLnBrk="1" hangingPunct="1"/>
            <a:r>
              <a:rPr lang="en-US" altLang="en-US"/>
              <a:t>Each object has a classification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4D549-0167-E20C-7DB5-623B2DD8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40EBB42-913A-46A8-B0DC-6A32F113AA9B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8</a:t>
            </a:fld>
            <a:endParaRPr lang="en-US" alt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EF27E08-9DDF-032E-CCCC-755D8562EBA8}"/>
              </a:ext>
            </a:extLst>
          </p:cNvPr>
          <p:cNvSpPr/>
          <p:nvPr/>
        </p:nvSpPr>
        <p:spPr bwMode="auto">
          <a:xfrm>
            <a:off x="2514600" y="2819400"/>
            <a:ext cx="1828800" cy="251460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  <p:sp>
        <p:nvSpPr>
          <p:cNvPr id="24579" name="Title 1">
            <a:extLst>
              <a:ext uri="{FF2B5EF4-FFF2-40B4-BE49-F238E27FC236}">
                <a16:creationId xmlns:a16="http://schemas.microsoft.com/office/drawing/2014/main" id="{7AE8D08C-6339-8720-D42F-3C97335F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89307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Elements of the BLP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85187-84F6-8C66-7403-A94F9221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DD9B14E-2FA4-4534-B5DF-034EC687B5F2}" type="slidenum">
              <a:rPr lang="en-US" altLang="en-US" sz="1400">
                <a:solidFill>
                  <a:srgbClr val="254C9C"/>
                </a:solidFill>
                <a:latin typeface="Arial" panose="020B0604020202020204" pitchFamily="34" charset="0"/>
              </a:rPr>
              <a:pPr eaLnBrk="1" hangingPunct="1"/>
              <a:t>9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4583" name="TextBox 6">
            <a:extLst>
              <a:ext uri="{FF2B5EF4-FFF2-40B4-BE49-F238E27FC236}">
                <a16:creationId xmlns:a16="http://schemas.microsoft.com/office/drawing/2014/main" id="{7DB6DC66-FBD5-5A24-25F5-E61192C98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200401"/>
            <a:ext cx="236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Subjects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0C6606-A834-A90C-E2F1-E7F6208D854E}"/>
              </a:ext>
            </a:extLst>
          </p:cNvPr>
          <p:cNvSpPr/>
          <p:nvPr/>
        </p:nvSpPr>
        <p:spPr bwMode="auto">
          <a:xfrm>
            <a:off x="2743200" y="3886200"/>
            <a:ext cx="1371600" cy="1371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585" name="TextBox 9">
            <a:extLst>
              <a:ext uri="{FF2B5EF4-FFF2-40B4-BE49-F238E27FC236}">
                <a16:creationId xmlns:a16="http://schemas.microsoft.com/office/drawing/2014/main" id="{23A37E6A-12FD-179D-6FE0-A648DD3A1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191001"/>
            <a:ext cx="1295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Trusted Subjects</a:t>
            </a:r>
          </a:p>
        </p:txBody>
      </p:sp>
      <p:sp>
        <p:nvSpPr>
          <p:cNvPr id="24586" name="Rounded Rectangle 10">
            <a:extLst>
              <a:ext uri="{FF2B5EF4-FFF2-40B4-BE49-F238E27FC236}">
                <a16:creationId xmlns:a16="http://schemas.microsoft.com/office/drawing/2014/main" id="{8DFC8132-A268-53EC-AAC0-C491A5656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819400"/>
            <a:ext cx="2133600" cy="2362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7" name="TextBox 11">
            <a:extLst>
              <a:ext uri="{FF2B5EF4-FFF2-40B4-BE49-F238E27FC236}">
                <a16:creationId xmlns:a16="http://schemas.microsoft.com/office/drawing/2014/main" id="{4815E5B9-7786-D3E3-C3E1-9EFA16ACC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124201"/>
            <a:ext cx="137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Objects</a:t>
            </a:r>
          </a:p>
        </p:txBody>
      </p:sp>
      <p:sp>
        <p:nvSpPr>
          <p:cNvPr id="24588" name="Right Arrow 12">
            <a:extLst>
              <a:ext uri="{FF2B5EF4-FFF2-40B4-BE49-F238E27FC236}">
                <a16:creationId xmlns:a16="http://schemas.microsoft.com/office/drawing/2014/main" id="{29FC5199-C106-F91C-1B6C-9E0766416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276600"/>
            <a:ext cx="2667000" cy="13716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589" name="TextBox 13">
            <a:extLst>
              <a:ext uri="{FF2B5EF4-FFF2-40B4-BE49-F238E27FC236}">
                <a16:creationId xmlns:a16="http://schemas.microsoft.com/office/drawing/2014/main" id="{816ED771-A442-D158-5842-DD945CCD6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581401"/>
            <a:ext cx="1371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Current Accesses</a:t>
            </a:r>
          </a:p>
        </p:txBody>
      </p:sp>
      <p:sp>
        <p:nvSpPr>
          <p:cNvPr id="24590" name="TextBox 15">
            <a:extLst>
              <a:ext uri="{FF2B5EF4-FFF2-40B4-BE49-F238E27FC236}">
                <a16:creationId xmlns:a16="http://schemas.microsoft.com/office/drawing/2014/main" id="{73113A70-49DF-4BED-D9D4-F0B0D063A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1295401"/>
            <a:ext cx="63246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Security levels, e.g.: {TS, S, C, U}</a:t>
            </a:r>
          </a:p>
        </p:txBody>
      </p:sp>
      <p:cxnSp>
        <p:nvCxnSpPr>
          <p:cNvPr id="24591" name="Straight Arrow Connector 17">
            <a:extLst>
              <a:ext uri="{FF2B5EF4-FFF2-40B4-BE49-F238E27FC236}">
                <a16:creationId xmlns:a16="http://schemas.microsoft.com/office/drawing/2014/main" id="{8898D95A-E035-741D-4E81-421CE13BAF0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628900" y="2324100"/>
            <a:ext cx="11430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2" name="TextBox 18">
            <a:extLst>
              <a:ext uri="{FF2B5EF4-FFF2-40B4-BE49-F238E27FC236}">
                <a16:creationId xmlns:a16="http://schemas.microsoft.com/office/drawing/2014/main" id="{9900A24A-F864-A884-5496-D41B41A36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905001"/>
            <a:ext cx="152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L</a:t>
            </a:r>
            <a:r>
              <a:rPr lang="en-US" altLang="en-US" sz="2400" baseline="-25000">
                <a:latin typeface="Times New Roman" panose="02020603050405020304" pitchFamily="18" charset="0"/>
              </a:rPr>
              <a:t>m</a:t>
            </a:r>
            <a:r>
              <a:rPr lang="en-US" altLang="en-US" sz="2400">
                <a:latin typeface="Times New Roman" panose="02020603050405020304" pitchFamily="18" charset="0"/>
              </a:rPr>
              <a:t>: Max Sec. Level</a:t>
            </a:r>
          </a:p>
        </p:txBody>
      </p:sp>
      <p:cxnSp>
        <p:nvCxnSpPr>
          <p:cNvPr id="24593" name="Straight Arrow Connector 23">
            <a:extLst>
              <a:ext uri="{FF2B5EF4-FFF2-40B4-BE49-F238E27FC236}">
                <a16:creationId xmlns:a16="http://schemas.microsoft.com/office/drawing/2014/main" id="{F547B37D-9534-B966-66DA-383405E4FD95}"/>
              </a:ext>
            </a:extLst>
          </p:cNvPr>
          <p:cNvCxnSpPr>
            <a:cxnSpLocks noChangeShapeType="1"/>
            <a:stCxn id="24586" idx="0"/>
          </p:cNvCxnSpPr>
          <p:nvPr/>
        </p:nvCxnSpPr>
        <p:spPr bwMode="auto">
          <a:xfrm rot="5400000" flipH="1" flipV="1">
            <a:off x="7620001" y="2286001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4" name="TextBox 24">
            <a:extLst>
              <a:ext uri="{FF2B5EF4-FFF2-40B4-BE49-F238E27FC236}">
                <a16:creationId xmlns:a16="http://schemas.microsoft.com/office/drawing/2014/main" id="{B9D6D387-F8DC-482A-E14E-05DCF6062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1981201"/>
            <a:ext cx="152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L:  Class. Level</a:t>
            </a:r>
          </a:p>
        </p:txBody>
      </p:sp>
      <p:sp>
        <p:nvSpPr>
          <p:cNvPr id="24595" name="Curved Up Arrow 25">
            <a:extLst>
              <a:ext uri="{FF2B5EF4-FFF2-40B4-BE49-F238E27FC236}">
                <a16:creationId xmlns:a16="http://schemas.microsoft.com/office/drawing/2014/main" id="{E29AE5D7-5FAD-1F5B-3C6D-42057EA2D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29200"/>
            <a:ext cx="3124200" cy="762000"/>
          </a:xfrm>
          <a:prstGeom prst="curvedUpArrow">
            <a:avLst>
              <a:gd name="adj1" fmla="val 25018"/>
              <a:gd name="adj2" fmla="val 49997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cxnSp>
        <p:nvCxnSpPr>
          <p:cNvPr id="24596" name="Straight Arrow Connector 28">
            <a:extLst>
              <a:ext uri="{FF2B5EF4-FFF2-40B4-BE49-F238E27FC236}">
                <a16:creationId xmlns:a16="http://schemas.microsoft.com/office/drawing/2014/main" id="{DC43F963-62B4-63DD-4CB5-B066A8ED59A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733800" y="1981200"/>
            <a:ext cx="1295400" cy="838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7" name="TextBox 29">
            <a:extLst>
              <a:ext uri="{FF2B5EF4-FFF2-40B4-BE49-F238E27FC236}">
                <a16:creationId xmlns:a16="http://schemas.microsoft.com/office/drawing/2014/main" id="{F7CF3C68-EA99-B909-A084-D2E4BC04E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912938"/>
            <a:ext cx="1600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L</a:t>
            </a:r>
            <a:r>
              <a:rPr lang="en-US" altLang="en-US" sz="2400" baseline="-25000">
                <a:latin typeface="Times New Roman" panose="02020603050405020304" pitchFamily="18" charset="0"/>
              </a:rPr>
              <a:t>c</a:t>
            </a:r>
            <a:r>
              <a:rPr lang="en-US" altLang="en-US" sz="2400">
                <a:latin typeface="Times New Roman" panose="02020603050405020304" pitchFamily="18" charset="0"/>
              </a:rPr>
              <a:t>: Current Sec. Level</a:t>
            </a:r>
          </a:p>
        </p:txBody>
      </p:sp>
      <p:sp>
        <p:nvSpPr>
          <p:cNvPr id="24598" name="TextBox 31">
            <a:extLst>
              <a:ext uri="{FF2B5EF4-FFF2-40B4-BE49-F238E27FC236}">
                <a16:creationId xmlns:a16="http://schemas.microsoft.com/office/drawing/2014/main" id="{0740CF36-1226-2BF0-BB3F-D8A61887F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710238"/>
            <a:ext cx="2209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2"/>
              </a:buClr>
              <a:buSzPct val="100000"/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Access Matrix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10229</TotalTime>
  <Words>3884</Words>
  <Application>Microsoft Office PowerPoint</Application>
  <PresentationFormat>Widescreen</PresentationFormat>
  <Paragraphs>476</Paragraphs>
  <Slides>58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CronosPro-Regular</vt:lpstr>
      <vt:lpstr>Garamond</vt:lpstr>
      <vt:lpstr>Goudy Old Style</vt:lpstr>
      <vt:lpstr>Times</vt:lpstr>
      <vt:lpstr>Times New Roman</vt:lpstr>
      <vt:lpstr>SavonVTI</vt:lpstr>
      <vt:lpstr>Multi-Level Security</vt:lpstr>
      <vt:lpstr>Access Control at Different Abstractions</vt:lpstr>
      <vt:lpstr>Multi-Level Security (MLS)</vt:lpstr>
      <vt:lpstr>Multi-level Security (MLS)</vt:lpstr>
      <vt:lpstr>Bell-LaPadula Model: A MAC Model for Achieving Multi-level Security</vt:lpstr>
      <vt:lpstr>What is a Security Model?</vt:lpstr>
      <vt:lpstr>Approach of BLP</vt:lpstr>
      <vt:lpstr>The BLP Security Model</vt:lpstr>
      <vt:lpstr>Elements of the BLP Model</vt:lpstr>
      <vt:lpstr>The BLP Security Policy</vt:lpstr>
      <vt:lpstr>Implication of the BLP Policy</vt:lpstr>
      <vt:lpstr>STAR-PROPERTY</vt:lpstr>
      <vt:lpstr>Is BLP Notion of Security Good?</vt:lpstr>
      <vt:lpstr>BLP Security Is Not Sufficient! </vt:lpstr>
      <vt:lpstr>More on the BLP Notion of Security </vt:lpstr>
      <vt:lpstr>How to Fix The BLP Notion of Security?</vt:lpstr>
      <vt:lpstr>The Basic Security Theorem</vt:lpstr>
      <vt:lpstr>Observations of the BST</vt:lpstr>
      <vt:lpstr>Main Contributions of BLP</vt:lpstr>
      <vt:lpstr>Other Limitations with BLP</vt:lpstr>
      <vt:lpstr>Overt (Explicit) Channels vs. Covert Channels</vt:lpstr>
      <vt:lpstr>Examples of Covert Channels</vt:lpstr>
      <vt:lpstr>More on Covert Channels</vt:lpstr>
      <vt:lpstr>More on MLS: Security Levels</vt:lpstr>
      <vt:lpstr>Security Categories</vt:lpstr>
      <vt:lpstr>Security Labels</vt:lpstr>
      <vt:lpstr>The need-to-know principle</vt:lpstr>
      <vt:lpstr>Multi-level security models </vt:lpstr>
      <vt:lpstr>Bell-LaPadula (BLP) Model</vt:lpstr>
      <vt:lpstr>Example</vt:lpstr>
      <vt:lpstr>Compartments</vt:lpstr>
      <vt:lpstr>Labels</vt:lpstr>
      <vt:lpstr>Restrictiveness of labels</vt:lpstr>
      <vt:lpstr>Expanding Classifications</vt:lpstr>
      <vt:lpstr>Lattice-Based Controls</vt:lpstr>
      <vt:lpstr>Label partial order</vt:lpstr>
      <vt:lpstr>Label partial order</vt:lpstr>
      <vt:lpstr>Label partial order</vt:lpstr>
      <vt:lpstr>Label partial order</vt:lpstr>
      <vt:lpstr>Label partial order</vt:lpstr>
      <vt:lpstr>Access Privileges</vt:lpstr>
      <vt:lpstr>Multilevel Security</vt:lpstr>
      <vt:lpstr>Bell-Lapadula – Read down, Write up</vt:lpstr>
      <vt:lpstr>BIBA Model – read up, write down</vt:lpstr>
      <vt:lpstr>PowerPoint Presentation</vt:lpstr>
      <vt:lpstr>Access control with MLS</vt:lpstr>
      <vt:lpstr>Access control with MLS</vt:lpstr>
      <vt:lpstr>Reading with MLS</vt:lpstr>
      <vt:lpstr>Writing with MLS</vt:lpstr>
      <vt:lpstr>Data Laundering</vt:lpstr>
      <vt:lpstr>Access Control Lists</vt:lpstr>
      <vt:lpstr>Access Control Lists</vt:lpstr>
      <vt:lpstr>PowerPoint Presentation</vt:lpstr>
      <vt:lpstr>Access control matrix</vt:lpstr>
      <vt:lpstr>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Architecture and Design</dc:title>
  <dc:creator>Chad Johnson</dc:creator>
  <cp:lastModifiedBy>Johnson, Chad</cp:lastModifiedBy>
  <cp:revision>19</cp:revision>
  <dcterms:created xsi:type="dcterms:W3CDTF">2022-01-20T13:37:19Z</dcterms:created>
  <dcterms:modified xsi:type="dcterms:W3CDTF">2023-02-13T23:16:32Z</dcterms:modified>
</cp:coreProperties>
</file>